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sldIdLst>
    <p:sldId id="256" r:id="rId2"/>
    <p:sldId id="353" r:id="rId3"/>
    <p:sldId id="268" r:id="rId4"/>
    <p:sldId id="354" r:id="rId5"/>
    <p:sldId id="355" r:id="rId6"/>
    <p:sldId id="356" r:id="rId7"/>
    <p:sldId id="357" r:id="rId8"/>
    <p:sldId id="287" r:id="rId9"/>
    <p:sldId id="358" r:id="rId10"/>
    <p:sldId id="359" r:id="rId11"/>
    <p:sldId id="360" r:id="rId12"/>
    <p:sldId id="286" r:id="rId13"/>
    <p:sldId id="284" r:id="rId14"/>
    <p:sldId id="285" r:id="rId15"/>
    <p:sldId id="385" r:id="rId16"/>
    <p:sldId id="386" r:id="rId17"/>
    <p:sldId id="258" r:id="rId18"/>
    <p:sldId id="262" r:id="rId19"/>
    <p:sldId id="263" r:id="rId20"/>
    <p:sldId id="264" r:id="rId21"/>
    <p:sldId id="265" r:id="rId22"/>
    <p:sldId id="387" r:id="rId23"/>
    <p:sldId id="267" r:id="rId24"/>
    <p:sldId id="272" r:id="rId25"/>
    <p:sldId id="273" r:id="rId26"/>
    <p:sldId id="274" r:id="rId27"/>
    <p:sldId id="278" r:id="rId28"/>
    <p:sldId id="279" r:id="rId29"/>
    <p:sldId id="280" r:id="rId30"/>
    <p:sldId id="288" r:id="rId31"/>
    <p:sldId id="289" r:id="rId32"/>
    <p:sldId id="290" r:id="rId33"/>
    <p:sldId id="291" r:id="rId34"/>
    <p:sldId id="293" r:id="rId35"/>
    <p:sldId id="294" r:id="rId36"/>
    <p:sldId id="295" r:id="rId37"/>
    <p:sldId id="296" r:id="rId38"/>
    <p:sldId id="297" r:id="rId39"/>
    <p:sldId id="298" r:id="rId40"/>
    <p:sldId id="361" r:id="rId41"/>
    <p:sldId id="283" r:id="rId42"/>
    <p:sldId id="282" r:id="rId43"/>
    <p:sldId id="382" r:id="rId44"/>
    <p:sldId id="362" r:id="rId45"/>
    <p:sldId id="311" r:id="rId46"/>
    <p:sldId id="383" r:id="rId47"/>
    <p:sldId id="312" r:id="rId48"/>
    <p:sldId id="313" r:id="rId49"/>
    <p:sldId id="299" r:id="rId50"/>
    <p:sldId id="300" r:id="rId51"/>
    <p:sldId id="303" r:id="rId52"/>
    <p:sldId id="257" r:id="rId53"/>
    <p:sldId id="302" r:id="rId54"/>
    <p:sldId id="384" r:id="rId55"/>
    <p:sldId id="333" r:id="rId56"/>
    <p:sldId id="304" r:id="rId57"/>
    <p:sldId id="305" r:id="rId58"/>
    <p:sldId id="306" r:id="rId59"/>
    <p:sldId id="307" r:id="rId60"/>
    <p:sldId id="308" r:id="rId61"/>
    <p:sldId id="309" r:id="rId62"/>
    <p:sldId id="31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5FF"/>
    <a:srgbClr val="005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790"/>
    <p:restoredTop sz="89349"/>
  </p:normalViewPr>
  <p:slideViewPr>
    <p:cSldViewPr snapToGrid="0" snapToObjects="1">
      <p:cViewPr varScale="1">
        <p:scale>
          <a:sx n="76" d="100"/>
          <a:sy n="76" d="100"/>
        </p:scale>
        <p:origin x="216" y="40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C79B0-409C-6C47-8D1A-7A15DCD202ED}" type="datetimeFigureOut">
              <a:rPr lang="en-US" smtClean="0"/>
              <a:t>2/24/20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D619B-DDD8-7E4C-8A7B-43F6ED763AF7}" type="slidenum">
              <a:rPr lang="en-US" smtClean="0"/>
              <a:t>‹#›</a:t>
            </a:fld>
            <a:endParaRPr lang="en-US"/>
          </a:p>
        </p:txBody>
      </p:sp>
    </p:spTree>
    <p:extLst>
      <p:ext uri="{BB962C8B-B14F-4D97-AF65-F5344CB8AC3E}">
        <p14:creationId xmlns:p14="http://schemas.microsoft.com/office/powerpoint/2010/main" val="712889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onsager.bd.psu.edu/~jircitano/MillerIndices.mov"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Miller Indices</a:t>
            </a:r>
          </a:p>
          <a:p>
            <a:r>
              <a:rPr lang="en-US" b="1" dirty="0"/>
              <a:t>Miller Indices</a:t>
            </a:r>
          </a:p>
          <a:p>
            <a:r>
              <a:rPr lang="en-US" dirty="0"/>
              <a:t>Rules for Miller Indices: Determine the intercepts of the face along the crystallographic axes, </a:t>
            </a:r>
            <a:r>
              <a:rPr lang="en-US" i="1" dirty="0"/>
              <a:t>in terms of unit cell dimensions.</a:t>
            </a:r>
            <a:endParaRPr lang="en-US" dirty="0"/>
          </a:p>
          <a:p>
            <a:r>
              <a:rPr lang="en-US" dirty="0"/>
              <a:t>Take the reciprocals</a:t>
            </a:r>
          </a:p>
          <a:p>
            <a:r>
              <a:rPr lang="en-US" dirty="0"/>
              <a:t>Clear fractions</a:t>
            </a:r>
          </a:p>
          <a:p>
            <a:r>
              <a:rPr lang="en-US" dirty="0"/>
              <a:t>Reduce to lowest terms</a:t>
            </a:r>
          </a:p>
          <a:p>
            <a:r>
              <a:rPr lang="en-US" dirty="0"/>
              <a:t>For example, if the x-, y-, and z- intercepts are 2, 1, and 3, the Miller indices are calculated as: Take reciprocals: 1/2, 1/1, 1/3</a:t>
            </a:r>
          </a:p>
          <a:p>
            <a:r>
              <a:rPr lang="en-US" dirty="0"/>
              <a:t>Clear fractions (multiply by 6): 3, 6, 2</a:t>
            </a:r>
          </a:p>
          <a:p>
            <a:r>
              <a:rPr lang="en-US" dirty="0"/>
              <a:t>Reduce to lowest terms (already there)</a:t>
            </a:r>
          </a:p>
          <a:p>
            <a:r>
              <a:rPr lang="en-US" dirty="0"/>
              <a:t>Thus, the Miller indices are 3,6,2. If a plane is parallel to an axis, its intercept is at infinity and its Miller index is zero. A generic Miller index is denoted by </a:t>
            </a:r>
            <a:r>
              <a:rPr lang="en-US" i="1" dirty="0"/>
              <a:t>(</a:t>
            </a:r>
            <a:r>
              <a:rPr lang="en-US" i="1" dirty="0" err="1"/>
              <a:t>hkl</a:t>
            </a:r>
            <a:r>
              <a:rPr lang="en-US" i="1" dirty="0"/>
              <a:t>)</a:t>
            </a:r>
            <a:r>
              <a:rPr lang="en-US" dirty="0"/>
              <a:t>. </a:t>
            </a:r>
          </a:p>
          <a:p>
            <a:r>
              <a:rPr lang="en-US" dirty="0"/>
              <a:t>If a plane has negative intercept, the negative number is denoted by a bar above the number. </a:t>
            </a:r>
            <a:r>
              <a:rPr lang="en-US" i="1" dirty="0"/>
              <a:t>Never alter negative numbers.</a:t>
            </a:r>
            <a:r>
              <a:rPr lang="en-US" dirty="0"/>
              <a:t> For example, do not divide -1, -1, -1 by -1 to get 1,1,1. This implies symmetry that the crystal may not have! </a:t>
            </a:r>
          </a:p>
          <a:p>
            <a:r>
              <a:rPr lang="en-US" b="1" dirty="0"/>
              <a:t>Some General Principles</a:t>
            </a:r>
          </a:p>
          <a:p>
            <a:r>
              <a:rPr lang="en-US" dirty="0"/>
              <a:t>If a Miller index is zero, the plane is parallel to that axis.</a:t>
            </a:r>
          </a:p>
          <a:p>
            <a:r>
              <a:rPr lang="en-US" dirty="0"/>
              <a:t>The smaller a Miller index, the more nearly parallel the plane is to the axis.</a:t>
            </a:r>
          </a:p>
          <a:p>
            <a:r>
              <a:rPr lang="en-US" dirty="0"/>
              <a:t>The larger a Miller index, the more nearly perpendicular a plane is to that axis.</a:t>
            </a:r>
          </a:p>
          <a:p>
            <a:r>
              <a:rPr lang="en-US" dirty="0"/>
              <a:t>Multiplying or dividing a Miller index by a constant has no effect on the orientation of the plane</a:t>
            </a:r>
          </a:p>
          <a:p>
            <a:r>
              <a:rPr lang="en-US" dirty="0"/>
              <a:t>Miller indices are almost always small.</a:t>
            </a:r>
          </a:p>
          <a:p>
            <a:r>
              <a:rPr lang="en-US" b="1" dirty="0"/>
              <a:t>Why Miller Indices?</a:t>
            </a:r>
          </a:p>
          <a:p>
            <a:r>
              <a:rPr lang="en-US" dirty="0"/>
              <a:t>Using reciprocals spares us the complication of infinite intercepts.</a:t>
            </a:r>
          </a:p>
          <a:p>
            <a:r>
              <a:rPr lang="en-US" dirty="0"/>
              <a:t>Formulas involving Miller indices are very similar to related formulas from analytical geometry.</a:t>
            </a:r>
          </a:p>
          <a:p>
            <a:r>
              <a:rPr lang="en-US" dirty="0"/>
              <a:t>Specifying dimensions in unit cell terms means that the same label can be applied to any face with a similar stacking pattern, regardless of the crystal class of the crystal. Face 111 always steps the same way regardless of crystal system.</a:t>
            </a:r>
          </a:p>
          <a:p>
            <a:r>
              <a:rPr lang="en-US" dirty="0">
                <a:hlinkClick r:id="rId3"/>
              </a:rPr>
              <a:t>Movie</a:t>
            </a:r>
            <a:r>
              <a:rPr lang="en-US" dirty="0"/>
              <a:t> of aminated gif above. Click the pause button, then step through the planes </a:t>
            </a:r>
          </a:p>
        </p:txBody>
      </p:sp>
      <p:sp>
        <p:nvSpPr>
          <p:cNvPr id="4" name="Slide Number Placeholder 3"/>
          <p:cNvSpPr>
            <a:spLocks noGrp="1"/>
          </p:cNvSpPr>
          <p:nvPr>
            <p:ph type="sldNum" sz="quarter" idx="5"/>
          </p:nvPr>
        </p:nvSpPr>
        <p:spPr/>
        <p:txBody>
          <a:bodyPr/>
          <a:lstStyle/>
          <a:p>
            <a:fld id="{FCFD619B-DDD8-7E4C-8A7B-43F6ED763AF7}" type="slidenum">
              <a:rPr lang="en-US" smtClean="0"/>
              <a:t>10</a:t>
            </a:fld>
            <a:endParaRPr lang="en-US"/>
          </a:p>
        </p:txBody>
      </p:sp>
    </p:spTree>
    <p:extLst>
      <p:ext uri="{BB962C8B-B14F-4D97-AF65-F5344CB8AC3E}">
        <p14:creationId xmlns:p14="http://schemas.microsoft.com/office/powerpoint/2010/main" val="390500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Abstract</a:t>
            </a:r>
          </a:p>
          <a:p>
            <a:r>
              <a:rPr lang="en-US" sz="1200" b="0" i="0" kern="1200" dirty="0">
                <a:solidFill>
                  <a:schemeClr val="tx1"/>
                </a:solidFill>
                <a:effectLst/>
                <a:latin typeface="+mn-lt"/>
                <a:ea typeface="+mn-ea"/>
                <a:cs typeface="+mn-cs"/>
              </a:rPr>
              <a:t>Based on the rigorous consideration of the bond broken rule and surface relaxation, a model for the size-dependent surface free energy of face-centered-cubic nanoparticles and nanocavities is presented, where the surface relaxation is calculated by the BOLS relationship. It is found that the surface free energy of nanoparticles and nanocavities represents a reverse size effect—the surface free energy of nanoparticles decreases with the decrease of particle size while it rises with the shrinkage of cavities. The size effect on the surface free energy of nanoparticles and nanocavities is not evident in large size ranges, while it becomes more and more distinct with decreasing size, especially for sizes smaller than 10 nm. The present predictions are in good agreement with the available literature data.</a:t>
            </a:r>
          </a:p>
          <a:p>
            <a:endParaRPr lang="en-US" dirty="0"/>
          </a:p>
        </p:txBody>
      </p:sp>
      <p:sp>
        <p:nvSpPr>
          <p:cNvPr id="4" name="Slide Number Placeholder 3"/>
          <p:cNvSpPr>
            <a:spLocks noGrp="1"/>
          </p:cNvSpPr>
          <p:nvPr>
            <p:ph type="sldNum" sz="quarter" idx="5"/>
          </p:nvPr>
        </p:nvSpPr>
        <p:spPr/>
        <p:txBody>
          <a:bodyPr/>
          <a:lstStyle/>
          <a:p>
            <a:fld id="{C73F336F-E977-F648-B73D-CE016FCBA7FB}" type="slidenum">
              <a:rPr lang="en-US" smtClean="0"/>
              <a:t>52</a:t>
            </a:fld>
            <a:endParaRPr lang="en-US"/>
          </a:p>
        </p:txBody>
      </p:sp>
    </p:spTree>
    <p:extLst>
      <p:ext uri="{BB962C8B-B14F-4D97-AF65-F5344CB8AC3E}">
        <p14:creationId xmlns:p14="http://schemas.microsoft.com/office/powerpoint/2010/main" val="1339857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Abstract</a:t>
            </a:r>
          </a:p>
          <a:p>
            <a:r>
              <a:rPr lang="en-US" sz="1200" b="0" i="0" kern="1200" dirty="0">
                <a:solidFill>
                  <a:schemeClr val="tx1"/>
                </a:solidFill>
                <a:effectLst/>
                <a:latin typeface="+mn-lt"/>
                <a:ea typeface="+mn-ea"/>
                <a:cs typeface="+mn-cs"/>
              </a:rPr>
              <a:t>When nanoparticles become small (ca. &lt;5 nm), surface stress becomes significant and generates strain that results in a change of surface structures. In this regard, the surface lattice of nanoparticles can be engineered to create strains or other structural changes with atomic positions away from the normal lattice points. Such changes impact the electronic and catalytic properties of nanoparticles. Recently, several groups have reported the change of catalytic and electrocatalytic properties of bimetallic nanoparticles. In this tutorial review, we discuss the principles related to lattice strain and other distorted structures, and the catalytic properties of bimetallic nanostructures.</a:t>
            </a:r>
          </a:p>
          <a:p>
            <a:endParaRPr lang="en-US" dirty="0"/>
          </a:p>
        </p:txBody>
      </p:sp>
      <p:sp>
        <p:nvSpPr>
          <p:cNvPr id="4" name="Slide Number Placeholder 3"/>
          <p:cNvSpPr>
            <a:spLocks noGrp="1"/>
          </p:cNvSpPr>
          <p:nvPr>
            <p:ph type="sldNum" sz="quarter" idx="5"/>
          </p:nvPr>
        </p:nvSpPr>
        <p:spPr/>
        <p:txBody>
          <a:bodyPr/>
          <a:lstStyle/>
          <a:p>
            <a:fld id="{FCFD619B-DDD8-7E4C-8A7B-43F6ED763AF7}" type="slidenum">
              <a:rPr lang="en-US" smtClean="0"/>
              <a:t>54</a:t>
            </a:fld>
            <a:endParaRPr lang="en-US"/>
          </a:p>
        </p:txBody>
      </p:sp>
    </p:spTree>
    <p:extLst>
      <p:ext uri="{BB962C8B-B14F-4D97-AF65-F5344CB8AC3E}">
        <p14:creationId xmlns:p14="http://schemas.microsoft.com/office/powerpoint/2010/main" val="20883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D619B-DDD8-7E4C-8A7B-43F6ED763AF7}" type="slidenum">
              <a:rPr lang="en-US" smtClean="0"/>
              <a:t>62</a:t>
            </a:fld>
            <a:endParaRPr lang="en-US"/>
          </a:p>
        </p:txBody>
      </p:sp>
    </p:spTree>
    <p:extLst>
      <p:ext uri="{BB962C8B-B14F-4D97-AF65-F5344CB8AC3E}">
        <p14:creationId xmlns:p14="http://schemas.microsoft.com/office/powerpoint/2010/main" val="1700178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FFE3C-3619-914F-9FDF-8AF5253099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A74588-DA45-5E46-8651-D5FAAC7237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5CF4D-C46B-BB40-8495-C4FBA2BD96BA}"/>
              </a:ext>
            </a:extLst>
          </p:cNvPr>
          <p:cNvSpPr>
            <a:spLocks noGrp="1"/>
          </p:cNvSpPr>
          <p:nvPr>
            <p:ph type="dt" sz="half" idx="10"/>
          </p:nvPr>
        </p:nvSpPr>
        <p:spPr/>
        <p:txBody>
          <a:bodyPr/>
          <a:lstStyle/>
          <a:p>
            <a:fld id="{0206A81A-4877-A548-9F94-1792F8474ABA}" type="datetime1">
              <a:rPr lang="en-US" smtClean="0"/>
              <a:t>2/24/20</a:t>
            </a:fld>
            <a:endParaRPr lang="en-US"/>
          </a:p>
        </p:txBody>
      </p:sp>
      <p:sp>
        <p:nvSpPr>
          <p:cNvPr id="5" name="Footer Placeholder 4">
            <a:extLst>
              <a:ext uri="{FF2B5EF4-FFF2-40B4-BE49-F238E27FC236}">
                <a16:creationId xmlns:a16="http://schemas.microsoft.com/office/drawing/2014/main" id="{B8F75BBC-857C-A045-94D3-B3AAA7326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8B2F-D529-1546-99F7-84CAA5B6ADF6}"/>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1082792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B501-9FEF-244B-B847-EBE793B2EF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0C1FA-90F7-7D4C-9356-6A6984BC4C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900ECB-D649-154F-9F3F-5158AB451536}"/>
              </a:ext>
            </a:extLst>
          </p:cNvPr>
          <p:cNvSpPr>
            <a:spLocks noGrp="1"/>
          </p:cNvSpPr>
          <p:nvPr>
            <p:ph type="dt" sz="half" idx="10"/>
          </p:nvPr>
        </p:nvSpPr>
        <p:spPr/>
        <p:txBody>
          <a:bodyPr/>
          <a:lstStyle/>
          <a:p>
            <a:fld id="{440FDB71-7119-1642-AC0F-F13279459AAA}" type="datetime1">
              <a:rPr lang="en-US" smtClean="0"/>
              <a:t>2/24/20</a:t>
            </a:fld>
            <a:endParaRPr lang="en-US"/>
          </a:p>
        </p:txBody>
      </p:sp>
      <p:sp>
        <p:nvSpPr>
          <p:cNvPr id="5" name="Footer Placeholder 4">
            <a:extLst>
              <a:ext uri="{FF2B5EF4-FFF2-40B4-BE49-F238E27FC236}">
                <a16:creationId xmlns:a16="http://schemas.microsoft.com/office/drawing/2014/main" id="{04C402C8-0288-564E-AB14-2844DED6F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6050F-3A49-3143-A891-384479AF50D2}"/>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1632136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07ACF-D864-6945-BD04-2D4402A723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605660-6D9D-414E-B605-CA50D4B39D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9DD24-ACD6-6F49-8E66-E1EE3750F528}"/>
              </a:ext>
            </a:extLst>
          </p:cNvPr>
          <p:cNvSpPr>
            <a:spLocks noGrp="1"/>
          </p:cNvSpPr>
          <p:nvPr>
            <p:ph type="dt" sz="half" idx="10"/>
          </p:nvPr>
        </p:nvSpPr>
        <p:spPr/>
        <p:txBody>
          <a:bodyPr/>
          <a:lstStyle/>
          <a:p>
            <a:fld id="{BB076880-2DF7-0443-8741-2625276C38D4}" type="datetime1">
              <a:rPr lang="en-US" smtClean="0"/>
              <a:t>2/24/20</a:t>
            </a:fld>
            <a:endParaRPr lang="en-US"/>
          </a:p>
        </p:txBody>
      </p:sp>
      <p:sp>
        <p:nvSpPr>
          <p:cNvPr id="5" name="Footer Placeholder 4">
            <a:extLst>
              <a:ext uri="{FF2B5EF4-FFF2-40B4-BE49-F238E27FC236}">
                <a16:creationId xmlns:a16="http://schemas.microsoft.com/office/drawing/2014/main" id="{52884A63-73D1-1D42-BC24-EAE2014C1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2A39D-A6C0-154E-8C5D-BC23729628F3}"/>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4074681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s-ES_tradnl"/>
              <a:t>Click to edit Master title style</a:t>
            </a:r>
            <a:endParaRPr lang="en-US"/>
          </a:p>
        </p:txBody>
      </p:sp>
      <p:sp>
        <p:nvSpPr>
          <p:cNvPr id="3" name="Table Placeholder 2"/>
          <p:cNvSpPr>
            <a:spLocks noGrp="1"/>
          </p:cNvSpPr>
          <p:nvPr>
            <p:ph type="tbl" idx="1"/>
          </p:nvPr>
        </p:nvSpPr>
        <p:spPr>
          <a:xfrm>
            <a:off x="609600" y="1600201"/>
            <a:ext cx="10972800" cy="4708525"/>
          </a:xfrm>
        </p:spPr>
        <p:txBody>
          <a:bodyPr/>
          <a:lstStyle/>
          <a:p>
            <a:pPr lvl="0"/>
            <a:endParaRPr lang="en-US" noProof="0"/>
          </a:p>
        </p:txBody>
      </p:sp>
      <p:sp>
        <p:nvSpPr>
          <p:cNvPr id="4" name="Date Placeholder 13">
            <a:extLst>
              <a:ext uri="{FF2B5EF4-FFF2-40B4-BE49-F238E27FC236}">
                <a16:creationId xmlns:a16="http://schemas.microsoft.com/office/drawing/2014/main" id="{D6B2875D-595B-5745-91ED-954A9222CA58}"/>
              </a:ext>
            </a:extLst>
          </p:cNvPr>
          <p:cNvSpPr>
            <a:spLocks noGrp="1"/>
          </p:cNvSpPr>
          <p:nvPr>
            <p:ph type="dt" sz="half" idx="10"/>
          </p:nvPr>
        </p:nvSpPr>
        <p:spPr/>
        <p:txBody>
          <a:bodyPr/>
          <a:lstStyle>
            <a:lvl1pPr>
              <a:defRPr/>
            </a:lvl1pPr>
          </a:lstStyle>
          <a:p>
            <a:pPr>
              <a:defRPr/>
            </a:pPr>
            <a:fld id="{FC92CDAB-BBBE-BC4E-B61B-6B87EB964DED}" type="datetime1">
              <a:rPr lang="en-US" altLang="en-US" smtClean="0"/>
              <a:t>2/24/20</a:t>
            </a:fld>
            <a:endParaRPr lang="en-US" altLang="en-US"/>
          </a:p>
        </p:txBody>
      </p:sp>
      <p:sp>
        <p:nvSpPr>
          <p:cNvPr id="5" name="Footer Placeholder 2">
            <a:extLst>
              <a:ext uri="{FF2B5EF4-FFF2-40B4-BE49-F238E27FC236}">
                <a16:creationId xmlns:a16="http://schemas.microsoft.com/office/drawing/2014/main" id="{DA02EA9A-56E9-9740-8275-61F9EE3D67E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F6A13B67-7D6F-C84F-AF77-CDDE70561DB3}"/>
              </a:ext>
            </a:extLst>
          </p:cNvPr>
          <p:cNvSpPr>
            <a:spLocks noGrp="1"/>
          </p:cNvSpPr>
          <p:nvPr>
            <p:ph type="sldNum" sz="quarter" idx="12"/>
          </p:nvPr>
        </p:nvSpPr>
        <p:spPr/>
        <p:txBody>
          <a:bodyPr/>
          <a:lstStyle>
            <a:lvl1pPr>
              <a:defRPr/>
            </a:lvl1pPr>
          </a:lstStyle>
          <a:p>
            <a:pPr>
              <a:defRPr/>
            </a:pPr>
            <a:fld id="{916BE9FD-BDF0-2E44-8BC5-10581D6F03E1}" type="slidenum">
              <a:rPr lang="en-US" altLang="en-US"/>
              <a:pPr>
                <a:defRPr/>
              </a:pPr>
              <a:t>‹#›</a:t>
            </a:fld>
            <a:endParaRPr lang="en-US" altLang="en-US"/>
          </a:p>
        </p:txBody>
      </p:sp>
    </p:spTree>
    <p:extLst>
      <p:ext uri="{BB962C8B-B14F-4D97-AF65-F5344CB8AC3E}">
        <p14:creationId xmlns:p14="http://schemas.microsoft.com/office/powerpoint/2010/main" val="966947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p:spPr>
        <p:txBody>
          <a:bodyPr/>
          <a:lstStyle/>
          <a:p>
            <a:r>
              <a:rPr lang="es-ES_tradnl"/>
              <a:t>Click to edit Master title style</a:t>
            </a:r>
            <a:endParaRPr lang="en-US"/>
          </a:p>
        </p:txBody>
      </p:sp>
      <p:sp>
        <p:nvSpPr>
          <p:cNvPr id="3" name="Content Placeholder 2"/>
          <p:cNvSpPr>
            <a:spLocks noGrp="1"/>
          </p:cNvSpPr>
          <p:nvPr>
            <p:ph sz="quarter" idx="1"/>
          </p:nvPr>
        </p:nvSpPr>
        <p:spPr>
          <a:xfrm>
            <a:off x="609600" y="1600201"/>
            <a:ext cx="5384800" cy="2278063"/>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quarter" idx="2"/>
          </p:nvPr>
        </p:nvSpPr>
        <p:spPr>
          <a:xfrm>
            <a:off x="6197600" y="1600201"/>
            <a:ext cx="5384800" cy="2278063"/>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Content Placeholder 4"/>
          <p:cNvSpPr>
            <a:spLocks noGrp="1"/>
          </p:cNvSpPr>
          <p:nvPr>
            <p:ph sz="quarter" idx="3"/>
          </p:nvPr>
        </p:nvSpPr>
        <p:spPr>
          <a:xfrm>
            <a:off x="609600" y="4030663"/>
            <a:ext cx="5384800" cy="2278062"/>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Content Placeholder 5"/>
          <p:cNvSpPr>
            <a:spLocks noGrp="1"/>
          </p:cNvSpPr>
          <p:nvPr>
            <p:ph sz="quarter" idx="4"/>
          </p:nvPr>
        </p:nvSpPr>
        <p:spPr>
          <a:xfrm>
            <a:off x="6197600" y="4030663"/>
            <a:ext cx="5384800" cy="2278062"/>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13">
            <a:extLst>
              <a:ext uri="{FF2B5EF4-FFF2-40B4-BE49-F238E27FC236}">
                <a16:creationId xmlns:a16="http://schemas.microsoft.com/office/drawing/2014/main" id="{315923C5-2CC1-EE4F-8915-26F3AA0A47B0}"/>
              </a:ext>
            </a:extLst>
          </p:cNvPr>
          <p:cNvSpPr>
            <a:spLocks noGrp="1"/>
          </p:cNvSpPr>
          <p:nvPr>
            <p:ph type="dt" sz="half" idx="10"/>
          </p:nvPr>
        </p:nvSpPr>
        <p:spPr/>
        <p:txBody>
          <a:bodyPr/>
          <a:lstStyle>
            <a:lvl1pPr>
              <a:defRPr/>
            </a:lvl1pPr>
          </a:lstStyle>
          <a:p>
            <a:pPr>
              <a:defRPr/>
            </a:pPr>
            <a:fld id="{BD633E33-F08D-7B4F-8137-48737E752E30}" type="datetime1">
              <a:rPr lang="en-US" altLang="en-US" smtClean="0"/>
              <a:t>2/24/20</a:t>
            </a:fld>
            <a:endParaRPr lang="en-US" altLang="en-US"/>
          </a:p>
        </p:txBody>
      </p:sp>
      <p:sp>
        <p:nvSpPr>
          <p:cNvPr id="8" name="Footer Placeholder 2">
            <a:extLst>
              <a:ext uri="{FF2B5EF4-FFF2-40B4-BE49-F238E27FC236}">
                <a16:creationId xmlns:a16="http://schemas.microsoft.com/office/drawing/2014/main" id="{1DF2C176-B8E8-6948-A6DC-807A9B6E3E4C}"/>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22">
            <a:extLst>
              <a:ext uri="{FF2B5EF4-FFF2-40B4-BE49-F238E27FC236}">
                <a16:creationId xmlns:a16="http://schemas.microsoft.com/office/drawing/2014/main" id="{CCC4BF4E-F48D-0048-A148-331695EF9CD2}"/>
              </a:ext>
            </a:extLst>
          </p:cNvPr>
          <p:cNvSpPr>
            <a:spLocks noGrp="1"/>
          </p:cNvSpPr>
          <p:nvPr>
            <p:ph type="sldNum" sz="quarter" idx="12"/>
          </p:nvPr>
        </p:nvSpPr>
        <p:spPr/>
        <p:txBody>
          <a:bodyPr/>
          <a:lstStyle>
            <a:lvl1pPr>
              <a:defRPr/>
            </a:lvl1pPr>
          </a:lstStyle>
          <a:p>
            <a:pPr>
              <a:defRPr/>
            </a:pPr>
            <a:fld id="{6F5E516D-EFB5-6149-B55D-B02C62426944}" type="slidenum">
              <a:rPr lang="en-US" altLang="en-US"/>
              <a:pPr>
                <a:defRPr/>
              </a:pPr>
              <a:t>‹#›</a:t>
            </a:fld>
            <a:endParaRPr lang="en-US" altLang="en-US"/>
          </a:p>
        </p:txBody>
      </p:sp>
    </p:spTree>
    <p:extLst>
      <p:ext uri="{BB962C8B-B14F-4D97-AF65-F5344CB8AC3E}">
        <p14:creationId xmlns:p14="http://schemas.microsoft.com/office/powerpoint/2010/main" val="1590194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s-ES_tradnl"/>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lipArt Placeholder 3"/>
          <p:cNvSpPr>
            <a:spLocks noGrp="1"/>
          </p:cNvSpPr>
          <p:nvPr>
            <p:ph type="clipArt" sz="half" idx="2"/>
          </p:nvPr>
        </p:nvSpPr>
        <p:spPr>
          <a:xfrm>
            <a:off x="6197600" y="1981200"/>
            <a:ext cx="5080000" cy="4114800"/>
          </a:xfrm>
        </p:spPr>
        <p:txBody>
          <a:bodyPr/>
          <a:lstStyle/>
          <a:p>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F6F8033C-3306-124F-AA4D-FBBF18CD9984}" type="slidenum">
              <a:rPr lang="en-US"/>
              <a:pPr/>
              <a:t>‹#›</a:t>
            </a:fld>
            <a:endParaRPr lang="en-US"/>
          </a:p>
        </p:txBody>
      </p:sp>
    </p:spTree>
    <p:extLst>
      <p:ext uri="{BB962C8B-B14F-4D97-AF65-F5344CB8AC3E}">
        <p14:creationId xmlns:p14="http://schemas.microsoft.com/office/powerpoint/2010/main" val="2565811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11BF-8FBD-4D41-A1AA-AE4C0642F6AE}"/>
              </a:ext>
            </a:extLst>
          </p:cNvPr>
          <p:cNvSpPr>
            <a:spLocks noGrp="1"/>
          </p:cNvSpPr>
          <p:nvPr>
            <p:ph type="title"/>
          </p:nvPr>
        </p:nvSpPr>
        <p:spPr>
          <a:xfrm>
            <a:off x="838200" y="0"/>
            <a:ext cx="10515600" cy="1140643"/>
          </a:xfrm>
        </p:spPr>
        <p:txBody>
          <a:bodyPr>
            <a:normAutofit/>
          </a:bodyPr>
          <a:lstStyle>
            <a:lvl1pPr algn="ctr">
              <a:defRPr sz="4000" b="1">
                <a:solidFill>
                  <a:srgbClr val="005DF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49825DD-1AFB-0247-99DC-FDD38B03E202}"/>
              </a:ext>
            </a:extLst>
          </p:cNvPr>
          <p:cNvSpPr>
            <a:spLocks noGrp="1"/>
          </p:cNvSpPr>
          <p:nvPr>
            <p:ph idx="1"/>
          </p:nvPr>
        </p:nvSpPr>
        <p:spPr>
          <a:xfrm>
            <a:off x="838200" y="1599382"/>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4190D-5995-F04F-B39A-C9C949C56074}"/>
              </a:ext>
            </a:extLst>
          </p:cNvPr>
          <p:cNvSpPr>
            <a:spLocks noGrp="1"/>
          </p:cNvSpPr>
          <p:nvPr>
            <p:ph type="dt" sz="half" idx="10"/>
          </p:nvPr>
        </p:nvSpPr>
        <p:spPr>
          <a:xfrm>
            <a:off x="0" y="6492875"/>
            <a:ext cx="2743200" cy="365125"/>
          </a:xfrm>
        </p:spPr>
        <p:txBody>
          <a:bodyPr/>
          <a:lstStyle/>
          <a:p>
            <a:fld id="{D9C615BD-3720-2144-A8DF-4D7F744138C1}" type="datetime1">
              <a:rPr lang="en-US" smtClean="0"/>
              <a:t>2/24/20</a:t>
            </a:fld>
            <a:endParaRPr lang="en-US"/>
          </a:p>
        </p:txBody>
      </p:sp>
      <p:sp>
        <p:nvSpPr>
          <p:cNvPr id="5" name="Footer Placeholder 4">
            <a:extLst>
              <a:ext uri="{FF2B5EF4-FFF2-40B4-BE49-F238E27FC236}">
                <a16:creationId xmlns:a16="http://schemas.microsoft.com/office/drawing/2014/main" id="{033A932D-FE4D-9A44-8EFF-D289C3E8511A}"/>
              </a:ext>
            </a:extLst>
          </p:cNvPr>
          <p:cNvSpPr>
            <a:spLocks noGrp="1"/>
          </p:cNvSpPr>
          <p:nvPr>
            <p:ph type="ftr" sz="quarter" idx="11"/>
          </p:nvPr>
        </p:nvSpPr>
        <p:spPr>
          <a:xfrm>
            <a:off x="4038600" y="6492874"/>
            <a:ext cx="4114800" cy="365125"/>
          </a:xfrm>
        </p:spPr>
        <p:txBody>
          <a:bodyPr/>
          <a:lstStyle/>
          <a:p>
            <a:endParaRPr lang="en-US"/>
          </a:p>
        </p:txBody>
      </p:sp>
      <p:sp>
        <p:nvSpPr>
          <p:cNvPr id="6" name="Slide Number Placeholder 5">
            <a:extLst>
              <a:ext uri="{FF2B5EF4-FFF2-40B4-BE49-F238E27FC236}">
                <a16:creationId xmlns:a16="http://schemas.microsoft.com/office/drawing/2014/main" id="{1A9FFC17-78A0-2E41-B700-360FB7B3DD25}"/>
              </a:ext>
            </a:extLst>
          </p:cNvPr>
          <p:cNvSpPr>
            <a:spLocks noGrp="1"/>
          </p:cNvSpPr>
          <p:nvPr>
            <p:ph type="sldNum" sz="quarter" idx="12"/>
          </p:nvPr>
        </p:nvSpPr>
        <p:spPr>
          <a:xfrm>
            <a:off x="9364744" y="6412143"/>
            <a:ext cx="2743200" cy="365125"/>
          </a:xfrm>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3573329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F29E-DBB0-BA4A-AF43-1A3078E0B0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A06C7C-599F-674E-9895-F1DCA9227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CEAE0A-8A38-3B47-B5F1-54D7F8156A90}"/>
              </a:ext>
            </a:extLst>
          </p:cNvPr>
          <p:cNvSpPr>
            <a:spLocks noGrp="1"/>
          </p:cNvSpPr>
          <p:nvPr>
            <p:ph type="dt" sz="half" idx="10"/>
          </p:nvPr>
        </p:nvSpPr>
        <p:spPr/>
        <p:txBody>
          <a:bodyPr/>
          <a:lstStyle/>
          <a:p>
            <a:fld id="{5C798352-E53E-9046-8A3D-F41170923749}" type="datetime1">
              <a:rPr lang="en-US" smtClean="0"/>
              <a:t>2/24/20</a:t>
            </a:fld>
            <a:endParaRPr lang="en-US"/>
          </a:p>
        </p:txBody>
      </p:sp>
      <p:sp>
        <p:nvSpPr>
          <p:cNvPr id="5" name="Footer Placeholder 4">
            <a:extLst>
              <a:ext uri="{FF2B5EF4-FFF2-40B4-BE49-F238E27FC236}">
                <a16:creationId xmlns:a16="http://schemas.microsoft.com/office/drawing/2014/main" id="{5F593174-47A8-1D48-8421-D475F8610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DE778-E9E5-6E40-B711-5CE68821608B}"/>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3609753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5A19-E8DF-9E4D-8A4E-D22B4B0212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67A0A2-C69A-DA4A-9EC1-1472F2D5F4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E38DA1-BBB7-5849-89E3-E1560F1A8A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FE7653-676C-BB4F-AABB-7053841030F4}"/>
              </a:ext>
            </a:extLst>
          </p:cNvPr>
          <p:cNvSpPr>
            <a:spLocks noGrp="1"/>
          </p:cNvSpPr>
          <p:nvPr>
            <p:ph type="dt" sz="half" idx="10"/>
          </p:nvPr>
        </p:nvSpPr>
        <p:spPr/>
        <p:txBody>
          <a:bodyPr/>
          <a:lstStyle/>
          <a:p>
            <a:fld id="{5FE94D4E-0066-CF46-A563-685BE8F5346A}" type="datetime1">
              <a:rPr lang="en-US" smtClean="0"/>
              <a:t>2/24/20</a:t>
            </a:fld>
            <a:endParaRPr lang="en-US"/>
          </a:p>
        </p:txBody>
      </p:sp>
      <p:sp>
        <p:nvSpPr>
          <p:cNvPr id="6" name="Footer Placeholder 5">
            <a:extLst>
              <a:ext uri="{FF2B5EF4-FFF2-40B4-BE49-F238E27FC236}">
                <a16:creationId xmlns:a16="http://schemas.microsoft.com/office/drawing/2014/main" id="{E1F22E17-529E-974D-B2CC-A1007D36DB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61B4E5-F6BA-E84D-81E3-69E48FD5485D}"/>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315370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62F1C-7F9E-E542-BB0F-1414E5CFF8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673C4C-6FA8-474C-AD48-421D136F3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49683A-224A-9D4C-97E6-5AA2AB9567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303303-A8C3-F84C-A9F9-D0D481061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52D5EEC-5AE1-CE4F-A099-563E623B9C6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40E76B-1CD8-F84F-949F-E314DEFD3FA8}"/>
              </a:ext>
            </a:extLst>
          </p:cNvPr>
          <p:cNvSpPr>
            <a:spLocks noGrp="1"/>
          </p:cNvSpPr>
          <p:nvPr>
            <p:ph type="dt" sz="half" idx="10"/>
          </p:nvPr>
        </p:nvSpPr>
        <p:spPr/>
        <p:txBody>
          <a:bodyPr/>
          <a:lstStyle/>
          <a:p>
            <a:fld id="{5195960B-60CD-9B4D-9E74-56787D80DEF5}" type="datetime1">
              <a:rPr lang="en-US" smtClean="0"/>
              <a:t>2/24/20</a:t>
            </a:fld>
            <a:endParaRPr lang="en-US"/>
          </a:p>
        </p:txBody>
      </p:sp>
      <p:sp>
        <p:nvSpPr>
          <p:cNvPr id="8" name="Footer Placeholder 7">
            <a:extLst>
              <a:ext uri="{FF2B5EF4-FFF2-40B4-BE49-F238E27FC236}">
                <a16:creationId xmlns:a16="http://schemas.microsoft.com/office/drawing/2014/main" id="{4556B39D-87D0-784A-9453-1DB1048D4A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65ED74-6C4E-F045-B04D-70B8FEDF644A}"/>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2855966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8DD4-C8E4-3B45-AF7F-E780C4724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72D63E-3716-3A4E-B8F6-83CC90687DBE}"/>
              </a:ext>
            </a:extLst>
          </p:cNvPr>
          <p:cNvSpPr>
            <a:spLocks noGrp="1"/>
          </p:cNvSpPr>
          <p:nvPr>
            <p:ph type="dt" sz="half" idx="10"/>
          </p:nvPr>
        </p:nvSpPr>
        <p:spPr>
          <a:xfrm>
            <a:off x="168897" y="6356350"/>
            <a:ext cx="2743200" cy="365125"/>
          </a:xfrm>
        </p:spPr>
        <p:txBody>
          <a:bodyPr/>
          <a:lstStyle/>
          <a:p>
            <a:fld id="{8B560A84-7CC2-5C44-9964-16BD8DC9577D}" type="datetime1">
              <a:rPr lang="en-US" smtClean="0"/>
              <a:t>2/24/20</a:t>
            </a:fld>
            <a:endParaRPr lang="en-US"/>
          </a:p>
        </p:txBody>
      </p:sp>
      <p:sp>
        <p:nvSpPr>
          <p:cNvPr id="4" name="Footer Placeholder 3">
            <a:extLst>
              <a:ext uri="{FF2B5EF4-FFF2-40B4-BE49-F238E27FC236}">
                <a16:creationId xmlns:a16="http://schemas.microsoft.com/office/drawing/2014/main" id="{C5A2FE45-C7C8-6144-9BAD-EAA94BD916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740449-1CE2-5C4B-80AC-B1291B0FB762}"/>
              </a:ext>
            </a:extLst>
          </p:cNvPr>
          <p:cNvSpPr>
            <a:spLocks noGrp="1"/>
          </p:cNvSpPr>
          <p:nvPr>
            <p:ph type="sldNum" sz="quarter" idx="12"/>
          </p:nvPr>
        </p:nvSpPr>
        <p:spPr>
          <a:xfrm>
            <a:off x="9204489" y="6349607"/>
            <a:ext cx="2743200" cy="365125"/>
          </a:xfrm>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401638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DE7658-91E9-9A4B-B3FC-0CD3551EA373}"/>
              </a:ext>
            </a:extLst>
          </p:cNvPr>
          <p:cNvSpPr>
            <a:spLocks noGrp="1"/>
          </p:cNvSpPr>
          <p:nvPr>
            <p:ph type="dt" sz="half" idx="10"/>
          </p:nvPr>
        </p:nvSpPr>
        <p:spPr/>
        <p:txBody>
          <a:bodyPr/>
          <a:lstStyle/>
          <a:p>
            <a:fld id="{794512A1-B10E-8248-BFBD-1DBBC6EF54D4}" type="datetime1">
              <a:rPr lang="en-US" smtClean="0"/>
              <a:t>2/24/20</a:t>
            </a:fld>
            <a:endParaRPr lang="en-US"/>
          </a:p>
        </p:txBody>
      </p:sp>
      <p:sp>
        <p:nvSpPr>
          <p:cNvPr id="3" name="Footer Placeholder 2">
            <a:extLst>
              <a:ext uri="{FF2B5EF4-FFF2-40B4-BE49-F238E27FC236}">
                <a16:creationId xmlns:a16="http://schemas.microsoft.com/office/drawing/2014/main" id="{0100A3F4-78B5-4040-AB4F-E6D2ECD31E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0B112-D28C-0B47-A78B-1DD144B8DE14}"/>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1301526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A444-95B1-9C47-9E94-D133C2032C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2EFF9B-5FFD-EA4B-BFEC-541B0E2AF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C117D0-7FEC-B845-92A2-F886A00AE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ECBD99-AA2A-EF40-9D79-51307ABEB9A6}"/>
              </a:ext>
            </a:extLst>
          </p:cNvPr>
          <p:cNvSpPr>
            <a:spLocks noGrp="1"/>
          </p:cNvSpPr>
          <p:nvPr>
            <p:ph type="dt" sz="half" idx="10"/>
          </p:nvPr>
        </p:nvSpPr>
        <p:spPr/>
        <p:txBody>
          <a:bodyPr/>
          <a:lstStyle/>
          <a:p>
            <a:fld id="{CB86AADF-57C8-1941-AEA6-993CB8A873DF}" type="datetime1">
              <a:rPr lang="en-US" smtClean="0"/>
              <a:t>2/24/20</a:t>
            </a:fld>
            <a:endParaRPr lang="en-US"/>
          </a:p>
        </p:txBody>
      </p:sp>
      <p:sp>
        <p:nvSpPr>
          <p:cNvPr id="6" name="Footer Placeholder 5">
            <a:extLst>
              <a:ext uri="{FF2B5EF4-FFF2-40B4-BE49-F238E27FC236}">
                <a16:creationId xmlns:a16="http://schemas.microsoft.com/office/drawing/2014/main" id="{15A8FC40-76EE-2548-873D-46BDF837E6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4ACE8D-6BC9-C24F-8453-B12E13EEC651}"/>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1937213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95BD6-AB4F-484C-ADD5-8ECF6D068C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0A8297-A1A1-DE49-86DE-F6886F3EFA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8BE83E-430B-6141-9788-FA6D41AB9B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4F761A-4D21-C44C-8C75-42CAA7AAAA3C}"/>
              </a:ext>
            </a:extLst>
          </p:cNvPr>
          <p:cNvSpPr>
            <a:spLocks noGrp="1"/>
          </p:cNvSpPr>
          <p:nvPr>
            <p:ph type="dt" sz="half" idx="10"/>
          </p:nvPr>
        </p:nvSpPr>
        <p:spPr/>
        <p:txBody>
          <a:bodyPr/>
          <a:lstStyle/>
          <a:p>
            <a:fld id="{4F818E40-9D52-8245-A9AC-D6D7EF72057C}" type="datetime1">
              <a:rPr lang="en-US" smtClean="0"/>
              <a:t>2/24/20</a:t>
            </a:fld>
            <a:endParaRPr lang="en-US"/>
          </a:p>
        </p:txBody>
      </p:sp>
      <p:sp>
        <p:nvSpPr>
          <p:cNvPr id="6" name="Footer Placeholder 5">
            <a:extLst>
              <a:ext uri="{FF2B5EF4-FFF2-40B4-BE49-F238E27FC236}">
                <a16:creationId xmlns:a16="http://schemas.microsoft.com/office/drawing/2014/main" id="{6CB171FC-579C-2A45-9556-537CAC0A0E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50B60-B120-0942-B3CD-3E4326D860B2}"/>
              </a:ext>
            </a:extLst>
          </p:cNvPr>
          <p:cNvSpPr>
            <a:spLocks noGrp="1"/>
          </p:cNvSpPr>
          <p:nvPr>
            <p:ph type="sldNum" sz="quarter" idx="12"/>
          </p:nvPr>
        </p:nvSpPr>
        <p:spPr/>
        <p:txBody>
          <a:bodyPr/>
          <a:lstStyle/>
          <a:p>
            <a:fld id="{28F337F4-19F2-2645-A851-B43332B7D6D1}" type="slidenum">
              <a:rPr lang="en-US" smtClean="0"/>
              <a:t>‹#›</a:t>
            </a:fld>
            <a:endParaRPr lang="en-US"/>
          </a:p>
        </p:txBody>
      </p:sp>
    </p:spTree>
    <p:extLst>
      <p:ext uri="{BB962C8B-B14F-4D97-AF65-F5344CB8AC3E}">
        <p14:creationId xmlns:p14="http://schemas.microsoft.com/office/powerpoint/2010/main" val="2226080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A3BC50-A187-984E-9486-8F1235F25D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8DF00D-BE9C-664B-8890-4204295D36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BF709B-82B7-AF40-9750-B50467E9C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5E8A3-13A9-4943-A683-9DC68A3BDB51}" type="datetime1">
              <a:rPr lang="en-US" smtClean="0"/>
              <a:t>2/24/20</a:t>
            </a:fld>
            <a:endParaRPr lang="en-US"/>
          </a:p>
        </p:txBody>
      </p:sp>
      <p:sp>
        <p:nvSpPr>
          <p:cNvPr id="5" name="Footer Placeholder 4">
            <a:extLst>
              <a:ext uri="{FF2B5EF4-FFF2-40B4-BE49-F238E27FC236}">
                <a16:creationId xmlns:a16="http://schemas.microsoft.com/office/drawing/2014/main" id="{A170FBB7-0385-0B44-870F-75AE0FA57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3D3F5A-214D-E848-AF6E-045F9F74A6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F337F4-19F2-2645-A851-B43332B7D6D1}" type="slidenum">
              <a:rPr lang="en-US" smtClean="0"/>
              <a:t>‹#›</a:t>
            </a:fld>
            <a:endParaRPr lang="en-US"/>
          </a:p>
        </p:txBody>
      </p:sp>
    </p:spTree>
    <p:extLst>
      <p:ext uri="{BB962C8B-B14F-4D97-AF65-F5344CB8AC3E}">
        <p14:creationId xmlns:p14="http://schemas.microsoft.com/office/powerpoint/2010/main" val="3893092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gif"/><Relationship Id="rId5" Type="http://schemas.openxmlformats.org/officeDocument/2006/relationships/image" Target="../media/image5.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uni-regensburg.de/Fakultaeten/nat_Fak_I/Mat8/lst/spp/projectSPP1095solidification.html" TargetMode="Externa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www.nist.gov/srd/nist42.htm" TargetMode="External"/><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www.matscieng.sunysb.edu/leed/trunc.html" TargetMode="External"/><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hyperlink" Target="http://www.mtmi.vu.lt/pfk/funkc_dariniai/sol_st_phys/defects.htm"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ksvinc.com/surface_tension.htm"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chem.qmul.ac.uk/surfaces/scc/"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hyperlink" Target="http://www.chem.qmul.ac.uk/surfaces/scc/scat2_4.ht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omicron.de/index2.html?/rom/coloured_sem_images/~Omicron" TargetMode="External"/><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www.azom.com/details.asp?ArticleID=2089" TargetMode="External"/><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itp.uni-frankfurt.de/~gros/Vorlesungen/TD/5_Thermodynamic_potentials.pdf"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VVDaR6oczJU" TargetMode="External"/><Relationship Id="rId2" Type="http://schemas.openxmlformats.org/officeDocument/2006/relationships/hyperlink" Target="https://www.youtube.com/watch?v=8N1BxHgsoOw" TargetMode="External"/><Relationship Id="rId1" Type="http://schemas.openxmlformats.org/officeDocument/2006/relationships/slideLayout" Target="../slideLayouts/slideLayout12.xml"/><Relationship Id="rId4" Type="http://schemas.openxmlformats.org/officeDocument/2006/relationships/hyperlink" Target="https://www.youtube.com/watch?v=EgbrBJ3-OH4"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52.xml.rels><?xml version="1.0" encoding="UTF-8" standalone="yes"?>
<Relationships xmlns="http://schemas.openxmlformats.org/package/2006/relationships"><Relationship Id="rId8" Type="http://schemas.openxmlformats.org/officeDocument/2006/relationships/hyperlink" Target="https://pubs.rsc.org/en/results?searchtext=Author%3AMingpu%20Wang" TargetMode="External"/><Relationship Id="rId3" Type="http://schemas.openxmlformats.org/officeDocument/2006/relationships/image" Target="../media/image31.tiff"/><Relationship Id="rId7" Type="http://schemas.openxmlformats.org/officeDocument/2006/relationships/hyperlink" Target="https://pubs.rsc.org/en/results?searchtext=Author%3ABaiyun%20Hua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pubs.rsc.org/en/results?searchtext=Author%3AYajuan%20Cheng" TargetMode="External"/><Relationship Id="rId5" Type="http://schemas.openxmlformats.org/officeDocument/2006/relationships/hyperlink" Target="https://pubs.rsc.org/en/results?searchtext=Author%3AWeihong%20Qi" TargetMode="External"/><Relationship Id="rId10" Type="http://schemas.openxmlformats.org/officeDocument/2006/relationships/hyperlink" Target="https://pubs.rsc.org/en/content/articlelanding/2011/cp/c0cp02102d#!divAbstract" TargetMode="External"/><Relationship Id="rId4" Type="http://schemas.openxmlformats.org/officeDocument/2006/relationships/hyperlink" Target="https://pubs.rsc.org/en/results?searchtext=Author%3AShiyun%20Xiong" TargetMode="External"/><Relationship Id="rId9" Type="http://schemas.openxmlformats.org/officeDocument/2006/relationships/hyperlink" Target="https://pubs.rsc.org/en/results?searchtext=Author%3AYejun%20Li"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pubs.acs.org/doi/abs/10.1021/la400937r"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AE53-F778-1145-BCCD-95632C9AA72F}"/>
              </a:ext>
            </a:extLst>
          </p:cNvPr>
          <p:cNvSpPr>
            <a:spLocks noGrp="1"/>
          </p:cNvSpPr>
          <p:nvPr>
            <p:ph type="ctrTitle"/>
          </p:nvPr>
        </p:nvSpPr>
        <p:spPr>
          <a:xfrm>
            <a:off x="1888435" y="1712279"/>
            <a:ext cx="9144000" cy="2387600"/>
          </a:xfrm>
        </p:spPr>
        <p:txBody>
          <a:bodyPr/>
          <a:lstStyle/>
          <a:p>
            <a:r>
              <a:rPr lang="en-US" b="1" dirty="0">
                <a:solidFill>
                  <a:srgbClr val="1625FF"/>
                </a:solidFill>
              </a:rPr>
              <a:t>Surface Energy and Thermodynamic Potentials</a:t>
            </a:r>
            <a:r>
              <a:rPr lang="en-US" dirty="0">
                <a:solidFill>
                  <a:srgbClr val="1625FF"/>
                </a:solidFill>
              </a:rPr>
              <a:t>*</a:t>
            </a:r>
          </a:p>
        </p:txBody>
      </p:sp>
      <p:sp>
        <p:nvSpPr>
          <p:cNvPr id="3" name="Subtitle 2">
            <a:extLst>
              <a:ext uri="{FF2B5EF4-FFF2-40B4-BE49-F238E27FC236}">
                <a16:creationId xmlns:a16="http://schemas.microsoft.com/office/drawing/2014/main" id="{BAF14A6F-354F-FB46-8A07-EF428631A6E4}"/>
              </a:ext>
            </a:extLst>
          </p:cNvPr>
          <p:cNvSpPr>
            <a:spLocks noGrp="1"/>
          </p:cNvSpPr>
          <p:nvPr>
            <p:ph type="subTitle" idx="1"/>
          </p:nvPr>
        </p:nvSpPr>
        <p:spPr>
          <a:xfrm>
            <a:off x="1524000" y="5470288"/>
            <a:ext cx="9144000" cy="665162"/>
          </a:xfrm>
        </p:spPr>
        <p:txBody>
          <a:bodyPr>
            <a:normAutofit/>
          </a:bodyPr>
          <a:lstStyle/>
          <a:p>
            <a:r>
              <a:rPr lang="en-US" sz="2800" dirty="0">
                <a:solidFill>
                  <a:srgbClr val="1625FF"/>
                </a:solidFill>
              </a:rPr>
              <a:t>February 17</a:t>
            </a:r>
            <a:r>
              <a:rPr lang="en-US" sz="2800" baseline="30000" dirty="0">
                <a:solidFill>
                  <a:srgbClr val="1625FF"/>
                </a:solidFill>
              </a:rPr>
              <a:t>th</a:t>
            </a:r>
            <a:r>
              <a:rPr lang="en-US" sz="2800" dirty="0">
                <a:solidFill>
                  <a:srgbClr val="1625FF"/>
                </a:solidFill>
              </a:rPr>
              <a:t>,  2020</a:t>
            </a:r>
          </a:p>
        </p:txBody>
      </p:sp>
      <p:sp>
        <p:nvSpPr>
          <p:cNvPr id="4" name="TextBox 3">
            <a:extLst>
              <a:ext uri="{FF2B5EF4-FFF2-40B4-BE49-F238E27FC236}">
                <a16:creationId xmlns:a16="http://schemas.microsoft.com/office/drawing/2014/main" id="{6ECDB939-301B-6A49-A2EF-3D9EB8E3DB2F}"/>
              </a:ext>
            </a:extLst>
          </p:cNvPr>
          <p:cNvSpPr txBox="1"/>
          <p:nvPr/>
        </p:nvSpPr>
        <p:spPr>
          <a:xfrm>
            <a:off x="3876260" y="6858000"/>
            <a:ext cx="4862870" cy="369332"/>
          </a:xfrm>
          <a:prstGeom prst="rect">
            <a:avLst/>
          </a:prstGeom>
          <a:noFill/>
        </p:spPr>
        <p:txBody>
          <a:bodyPr wrap="none" rtlCol="0">
            <a:spAutoFit/>
          </a:bodyPr>
          <a:lstStyle/>
          <a:p>
            <a:r>
              <a:rPr lang="en-US" dirty="0"/>
              <a:t>* Based on a presentation from the author´s book</a:t>
            </a:r>
          </a:p>
        </p:txBody>
      </p:sp>
    </p:spTree>
    <p:extLst>
      <p:ext uri="{BB962C8B-B14F-4D97-AF65-F5344CB8AC3E}">
        <p14:creationId xmlns:p14="http://schemas.microsoft.com/office/powerpoint/2010/main" val="4247614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943D8210-3065-CE4D-A6A5-DC1471796CB3}"/>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EA2F4185-9795-2C42-82B6-D437054385CE}" type="slidenum">
              <a:rPr lang="en-US" altLang="zh-TW">
                <a:solidFill>
                  <a:schemeClr val="tx1"/>
                </a:solidFill>
                <a:latin typeface="Garamond" panose="02020404030301010803" pitchFamily="18" charset="0"/>
                <a:ea typeface="DotumChe" panose="020B0609000101010101" pitchFamily="49" charset="-127"/>
              </a:rPr>
              <a:pPr eaLnBrk="1" hangingPunct="1"/>
              <a:t>10</a:t>
            </a:fld>
            <a:endParaRPr lang="en-US" altLang="zh-TW">
              <a:solidFill>
                <a:schemeClr val="tx1"/>
              </a:solidFill>
              <a:latin typeface="Garamond" panose="02020404030301010803" pitchFamily="18" charset="0"/>
              <a:ea typeface="DotumChe" panose="020B0609000101010101" pitchFamily="49" charset="-127"/>
            </a:endParaRPr>
          </a:p>
        </p:txBody>
      </p:sp>
      <p:graphicFrame>
        <p:nvGraphicFramePr>
          <p:cNvPr id="24578" name="Object 4">
            <a:extLst>
              <a:ext uri="{FF2B5EF4-FFF2-40B4-BE49-F238E27FC236}">
                <a16:creationId xmlns:a16="http://schemas.microsoft.com/office/drawing/2014/main" id="{F91CF1B1-9184-1E4A-A901-AD6E13E1853D}"/>
              </a:ext>
            </a:extLst>
          </p:cNvPr>
          <p:cNvGraphicFramePr>
            <a:graphicFrameLocks noChangeAspect="1"/>
          </p:cNvGraphicFramePr>
          <p:nvPr>
            <p:extLst>
              <p:ext uri="{D42A27DB-BD31-4B8C-83A1-F6EECF244321}">
                <p14:modId xmlns:p14="http://schemas.microsoft.com/office/powerpoint/2010/main" val="2414523489"/>
              </p:ext>
            </p:extLst>
          </p:nvPr>
        </p:nvGraphicFramePr>
        <p:xfrm>
          <a:off x="4373217" y="233022"/>
          <a:ext cx="3048000" cy="4236383"/>
        </p:xfrm>
        <a:graphic>
          <a:graphicData uri="http://schemas.openxmlformats.org/presentationml/2006/ole">
            <mc:AlternateContent xmlns:mc="http://schemas.openxmlformats.org/markup-compatibility/2006">
              <mc:Choice xmlns:v="urn:schemas-microsoft-com:vml" Requires="v">
                <p:oleObj spid="_x0000_s9271" name="方程式" r:id="rId4" imgW="23990300" imgH="33350200" progId="Equation.3">
                  <p:embed/>
                </p:oleObj>
              </mc:Choice>
              <mc:Fallback>
                <p:oleObj name="方程式" r:id="rId4" imgW="23990300" imgH="33350200" progId="Equation.3">
                  <p:embed/>
                  <p:pic>
                    <p:nvPicPr>
                      <p:cNvPr id="24578" name="Object 4">
                        <a:extLst>
                          <a:ext uri="{FF2B5EF4-FFF2-40B4-BE49-F238E27FC236}">
                            <a16:creationId xmlns:a16="http://schemas.microsoft.com/office/drawing/2014/main" id="{F91CF1B1-9184-1E4A-A901-AD6E13E1853D}"/>
                          </a:ext>
                        </a:extLst>
                      </p:cNvPr>
                      <p:cNvPicPr>
                        <a:picLocks noChangeAspect="1" noChangeArrowheads="1"/>
                      </p:cNvPicPr>
                      <p:nvPr/>
                    </p:nvPicPr>
                    <p:blipFill>
                      <a:blip r:embed="rId5">
                        <a:lum contrast="12000"/>
                        <a:extLst>
                          <a:ext uri="{28A0092B-C50C-407E-A947-70E740481C1C}">
                            <a14:useLocalDpi xmlns:a14="http://schemas.microsoft.com/office/drawing/2010/main" val="0"/>
                          </a:ext>
                        </a:extLst>
                      </a:blip>
                      <a:srcRect/>
                      <a:stretch>
                        <a:fillRect/>
                      </a:stretch>
                    </p:blipFill>
                    <p:spPr bwMode="auto">
                      <a:xfrm>
                        <a:off x="4373217" y="233022"/>
                        <a:ext cx="3048000" cy="4236383"/>
                      </a:xfrm>
                      <a:prstGeom prst="rect">
                        <a:avLst/>
                      </a:prstGeom>
                      <a:noFill/>
                      <a:ln>
                        <a:noFill/>
                      </a:ln>
                      <a:effectLst/>
                    </p:spPr>
                  </p:pic>
                </p:oleObj>
              </mc:Fallback>
            </mc:AlternateContent>
          </a:graphicData>
        </a:graphic>
      </p:graphicFrame>
      <p:sp>
        <p:nvSpPr>
          <p:cNvPr id="531461" name="Text Box 5">
            <a:extLst>
              <a:ext uri="{FF2B5EF4-FFF2-40B4-BE49-F238E27FC236}">
                <a16:creationId xmlns:a16="http://schemas.microsoft.com/office/drawing/2014/main" id="{9E046CC7-1894-BF46-8671-B50A87ACEC43}"/>
              </a:ext>
            </a:extLst>
          </p:cNvPr>
          <p:cNvSpPr txBox="1">
            <a:spLocks noChangeArrowheads="1"/>
          </p:cNvSpPr>
          <p:nvPr/>
        </p:nvSpPr>
        <p:spPr bwMode="auto">
          <a:xfrm>
            <a:off x="1656521" y="4644888"/>
            <a:ext cx="9356035" cy="21236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altLang="zh-TW" sz="2400" dirty="0">
                <a:latin typeface="Arial" charset="0"/>
                <a:ea typeface="新細明體" charset="0"/>
                <a:cs typeface="新細明體" charset="0"/>
              </a:rPr>
              <a:t>According to </a:t>
            </a:r>
            <a:r>
              <a:rPr lang="en-US" altLang="zh-TW" sz="2400" dirty="0" err="1">
                <a:latin typeface="Arial" charset="0"/>
                <a:ea typeface="新細明體" charset="0"/>
                <a:cs typeface="新細明體" charset="0"/>
              </a:rPr>
              <a:t>Eqn</a:t>
            </a:r>
            <a:r>
              <a:rPr lang="en-US" altLang="zh-TW" sz="2400" dirty="0">
                <a:latin typeface="Arial" charset="0"/>
                <a:ea typeface="新細明體" charset="0"/>
                <a:cs typeface="新細明體" charset="0"/>
              </a:rPr>
              <a:t> (1), the lower Miller index facets have low surface energy.  System is stable only when it is in a state with the lowest Gibbs free energy. Therefore, a crystal is often surrounded by low index surfaces. </a:t>
            </a:r>
          </a:p>
          <a:p>
            <a:pPr>
              <a:spcBef>
                <a:spcPct val="50000"/>
              </a:spcBef>
              <a:defRPr/>
            </a:pPr>
            <a:endParaRPr lang="en-US" altLang="zh-TW" sz="2400" dirty="0">
              <a:latin typeface="Arial" charset="0"/>
              <a:ea typeface="新細明體" charset="0"/>
              <a:cs typeface="新細明體" charset="0"/>
            </a:endParaRPr>
          </a:p>
        </p:txBody>
      </p:sp>
      <p:sp>
        <p:nvSpPr>
          <p:cNvPr id="2" name="Rectangle 1">
            <a:extLst>
              <a:ext uri="{FF2B5EF4-FFF2-40B4-BE49-F238E27FC236}">
                <a16:creationId xmlns:a16="http://schemas.microsoft.com/office/drawing/2014/main" id="{5E72B858-E5EB-AC4A-AB2B-FB74819BABC6}"/>
              </a:ext>
            </a:extLst>
          </p:cNvPr>
          <p:cNvSpPr/>
          <p:nvPr/>
        </p:nvSpPr>
        <p:spPr>
          <a:xfrm>
            <a:off x="2769704" y="6356350"/>
            <a:ext cx="8044070" cy="369332"/>
          </a:xfrm>
          <a:prstGeom prst="rect">
            <a:avLst/>
          </a:prstGeom>
        </p:spPr>
        <p:txBody>
          <a:bodyPr wrap="square">
            <a:spAutoFit/>
          </a:bodyPr>
          <a:lstStyle/>
          <a:p>
            <a:r>
              <a:rPr lang="en-US" dirty="0"/>
              <a:t>http://</a:t>
            </a:r>
            <a:r>
              <a:rPr lang="en-US" dirty="0" err="1"/>
              <a:t>cmacd.myweb.cs.uwindsor.ca</a:t>
            </a:r>
            <a:r>
              <a:rPr lang="en-US" dirty="0"/>
              <a:t>/Teaching/553-class/59-553_Notes3.pdf</a:t>
            </a:r>
          </a:p>
        </p:txBody>
      </p:sp>
      <p:pic>
        <p:nvPicPr>
          <p:cNvPr id="9225" name="Picture 9" descr="http://chemistry.bd.psu.edu/jircitano/Miller.gif">
            <a:extLst>
              <a:ext uri="{FF2B5EF4-FFF2-40B4-BE49-F238E27FC236}">
                <a16:creationId xmlns:a16="http://schemas.microsoft.com/office/drawing/2014/main" id="{C33CBCD2-8A5A-8942-B674-953904AB9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1234" y="2340958"/>
            <a:ext cx="1382643" cy="9654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FC4F5F4-18A6-094A-8456-30646B5CBF52}"/>
              </a:ext>
            </a:extLst>
          </p:cNvPr>
          <p:cNvSpPr/>
          <p:nvPr/>
        </p:nvSpPr>
        <p:spPr>
          <a:xfrm>
            <a:off x="8946303" y="3393215"/>
            <a:ext cx="3245697" cy="276999"/>
          </a:xfrm>
          <a:prstGeom prst="rect">
            <a:avLst/>
          </a:prstGeom>
        </p:spPr>
        <p:txBody>
          <a:bodyPr wrap="none">
            <a:spAutoFit/>
          </a:bodyPr>
          <a:lstStyle/>
          <a:p>
            <a:r>
              <a:rPr lang="en-US" sz="1200" dirty="0"/>
              <a:t>http://</a:t>
            </a:r>
            <a:r>
              <a:rPr lang="en-US" sz="1200" dirty="0" err="1"/>
              <a:t>chemistry.bd.psu.edu</a:t>
            </a:r>
            <a:r>
              <a:rPr lang="en-US" sz="1200" dirty="0"/>
              <a:t>/</a:t>
            </a:r>
            <a:r>
              <a:rPr lang="en-US" sz="1200" dirty="0" err="1"/>
              <a:t>jircitano</a:t>
            </a:r>
            <a:r>
              <a:rPr lang="en-US" sz="1200" dirty="0"/>
              <a:t>/</a:t>
            </a:r>
            <a:r>
              <a:rPr lang="en-US" sz="1200" dirty="0" err="1"/>
              <a:t>Miller.html</a:t>
            </a:r>
            <a:endParaRPr lang="en-US" sz="1200" dirty="0"/>
          </a:p>
        </p:txBody>
      </p:sp>
      <p:sp>
        <p:nvSpPr>
          <p:cNvPr id="6" name="Date Placeholder 5">
            <a:extLst>
              <a:ext uri="{FF2B5EF4-FFF2-40B4-BE49-F238E27FC236}">
                <a16:creationId xmlns:a16="http://schemas.microsoft.com/office/drawing/2014/main" id="{42816023-1E42-8F43-A422-DB7BC65DC4BA}"/>
              </a:ext>
            </a:extLst>
          </p:cNvPr>
          <p:cNvSpPr>
            <a:spLocks noGrp="1"/>
          </p:cNvSpPr>
          <p:nvPr>
            <p:ph type="dt" sz="half" idx="10"/>
          </p:nvPr>
        </p:nvSpPr>
        <p:spPr/>
        <p:txBody>
          <a:bodyPr/>
          <a:lstStyle/>
          <a:p>
            <a:fld id="{2D970ACB-F6F1-3D45-AAE0-7AA31E533D68}" type="datetime1">
              <a:rPr lang="en-US" smtClean="0"/>
              <a:t>2/24/20</a:t>
            </a:fld>
            <a:endParaRPr lang="en-US"/>
          </a:p>
        </p:txBody>
      </p:sp>
    </p:spTree>
    <p:extLst>
      <p:ext uri="{BB962C8B-B14F-4D97-AF65-F5344CB8AC3E}">
        <p14:creationId xmlns:p14="http://schemas.microsoft.com/office/powerpoint/2010/main" val="188631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8A8925-3283-1249-A8F8-92560B6B07EC}"/>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A3C76B46-1FEB-1447-8CE7-EF44784799BB}" type="slidenum">
              <a:rPr lang="en-US" altLang="zh-TW">
                <a:solidFill>
                  <a:schemeClr val="tx1"/>
                </a:solidFill>
                <a:latin typeface="Garamond" panose="02020404030301010803" pitchFamily="18" charset="0"/>
                <a:ea typeface="DotumChe" panose="020B0609000101010101" pitchFamily="49" charset="-127"/>
              </a:rPr>
              <a:pPr eaLnBrk="1" hangingPunct="1"/>
              <a:t>11</a:t>
            </a:fld>
            <a:endParaRPr lang="en-US" altLang="zh-TW">
              <a:solidFill>
                <a:schemeClr val="tx1"/>
              </a:solidFill>
              <a:latin typeface="Garamond" panose="02020404030301010803" pitchFamily="18" charset="0"/>
              <a:ea typeface="DotumChe" panose="020B0609000101010101" pitchFamily="49" charset="-127"/>
            </a:endParaRPr>
          </a:p>
        </p:txBody>
      </p:sp>
      <p:sp>
        <p:nvSpPr>
          <p:cNvPr id="532482" name="Rectangle 2">
            <a:extLst>
              <a:ext uri="{FF2B5EF4-FFF2-40B4-BE49-F238E27FC236}">
                <a16:creationId xmlns:a16="http://schemas.microsoft.com/office/drawing/2014/main" id="{4A9BAA22-F6B5-DA49-8D18-96B9A7452E2D}"/>
              </a:ext>
            </a:extLst>
          </p:cNvPr>
          <p:cNvSpPr>
            <a:spLocks noGrp="1" noChangeArrowheads="1"/>
          </p:cNvSpPr>
          <p:nvPr>
            <p:ph type="title"/>
          </p:nvPr>
        </p:nvSpPr>
        <p:spPr/>
        <p:txBody>
          <a:bodyPr/>
          <a:lstStyle/>
          <a:p>
            <a:pPr eaLnBrk="1" hangingPunct="1"/>
            <a:r>
              <a:rPr lang="en-US" altLang="zh-TW">
                <a:effectLst>
                  <a:outerShdw blurRad="38100" dist="38100" dir="2700000" algn="tl">
                    <a:srgbClr val="C0C0C0"/>
                  </a:outerShdw>
                </a:effectLst>
              </a:rPr>
              <a:t>Surface energy reduced by</a:t>
            </a:r>
          </a:p>
        </p:txBody>
      </p:sp>
      <p:sp>
        <p:nvSpPr>
          <p:cNvPr id="532483" name="Rectangle 3">
            <a:extLst>
              <a:ext uri="{FF2B5EF4-FFF2-40B4-BE49-F238E27FC236}">
                <a16:creationId xmlns:a16="http://schemas.microsoft.com/office/drawing/2014/main" id="{D4E93DAA-0A18-8442-890A-E2399CDEC6DF}"/>
              </a:ext>
            </a:extLst>
          </p:cNvPr>
          <p:cNvSpPr>
            <a:spLocks noGrp="1" noChangeArrowheads="1"/>
          </p:cNvSpPr>
          <p:nvPr>
            <p:ph type="body" idx="1"/>
          </p:nvPr>
        </p:nvSpPr>
        <p:spPr/>
        <p:txBody>
          <a:bodyPr>
            <a:normAutofit lnSpcReduction="10000"/>
          </a:bodyPr>
          <a:lstStyle/>
          <a:p>
            <a:pPr eaLnBrk="1" hangingPunct="1">
              <a:lnSpc>
                <a:spcPct val="90000"/>
              </a:lnSpc>
            </a:pPr>
            <a:r>
              <a:rPr lang="en-US" altLang="zh-TW" sz="2400" dirty="0">
                <a:effectLst>
                  <a:outerShdw blurRad="38100" dist="38100" dir="2700000" algn="tl">
                    <a:srgbClr val="C0C0C0"/>
                  </a:outerShdw>
                </a:effectLst>
              </a:rPr>
              <a:t>Surface relaxation: surface atoms or ions shift inwardly.</a:t>
            </a:r>
          </a:p>
          <a:p>
            <a:pPr eaLnBrk="1" hangingPunct="1">
              <a:lnSpc>
                <a:spcPct val="90000"/>
              </a:lnSpc>
            </a:pPr>
            <a:endParaRPr lang="en-US" altLang="zh-TW" sz="2400" dirty="0">
              <a:effectLst>
                <a:outerShdw blurRad="38100" dist="38100" dir="2700000" algn="tl">
                  <a:srgbClr val="C0C0C0"/>
                </a:outerShdw>
              </a:effectLst>
            </a:endParaRPr>
          </a:p>
          <a:p>
            <a:pPr eaLnBrk="1" hangingPunct="1">
              <a:lnSpc>
                <a:spcPct val="90000"/>
              </a:lnSpc>
            </a:pPr>
            <a:r>
              <a:rPr lang="en-US" altLang="zh-TW" sz="2400" dirty="0">
                <a:effectLst>
                  <a:outerShdw blurRad="38100" dist="38100" dir="2700000" algn="tl">
                    <a:srgbClr val="C0C0C0"/>
                  </a:outerShdw>
                </a:effectLst>
              </a:rPr>
              <a:t>Surface restructuring through combining surface dangling bonds into strained new chemical bonds</a:t>
            </a:r>
          </a:p>
          <a:p>
            <a:pPr eaLnBrk="1" hangingPunct="1">
              <a:lnSpc>
                <a:spcPct val="90000"/>
              </a:lnSpc>
            </a:pPr>
            <a:endParaRPr lang="en-US" altLang="zh-TW" sz="2400" dirty="0">
              <a:effectLst>
                <a:outerShdw blurRad="38100" dist="38100" dir="2700000" algn="tl">
                  <a:srgbClr val="C0C0C0"/>
                </a:outerShdw>
              </a:effectLst>
            </a:endParaRPr>
          </a:p>
          <a:p>
            <a:pPr eaLnBrk="1" hangingPunct="1">
              <a:lnSpc>
                <a:spcPct val="90000"/>
              </a:lnSpc>
            </a:pPr>
            <a:r>
              <a:rPr lang="en-US" altLang="zh-TW" sz="2400" dirty="0">
                <a:effectLst>
                  <a:outerShdw blurRad="38100" dist="38100" dir="2700000" algn="tl">
                    <a:srgbClr val="C0C0C0"/>
                  </a:outerShdw>
                </a:effectLst>
              </a:rPr>
              <a:t>Surface adsorption through chemical or physical adsorption of terminal chemical species by forming chemical bonds or weak attraction forces such as electrostatic or van der Waals forces.</a:t>
            </a:r>
          </a:p>
          <a:p>
            <a:pPr eaLnBrk="1" hangingPunct="1">
              <a:lnSpc>
                <a:spcPct val="90000"/>
              </a:lnSpc>
            </a:pPr>
            <a:endParaRPr lang="en-US" altLang="zh-TW" sz="2400" dirty="0">
              <a:effectLst>
                <a:outerShdw blurRad="38100" dist="38100" dir="2700000" algn="tl">
                  <a:srgbClr val="C0C0C0"/>
                </a:outerShdw>
              </a:effectLst>
            </a:endParaRPr>
          </a:p>
          <a:p>
            <a:pPr eaLnBrk="1" hangingPunct="1">
              <a:lnSpc>
                <a:spcPct val="90000"/>
              </a:lnSpc>
            </a:pPr>
            <a:r>
              <a:rPr lang="en-US" altLang="zh-TW" sz="2400" dirty="0">
                <a:effectLst>
                  <a:outerShdw blurRad="38100" dist="38100" dir="2700000" algn="tl">
                    <a:srgbClr val="C0C0C0"/>
                  </a:outerShdw>
                </a:effectLst>
              </a:rPr>
              <a:t>Composition segregation or impurity enrichment on the surface through solid-state diffusion.</a:t>
            </a:r>
          </a:p>
        </p:txBody>
      </p:sp>
      <p:sp>
        <p:nvSpPr>
          <p:cNvPr id="3" name="Date Placeholder 2">
            <a:extLst>
              <a:ext uri="{FF2B5EF4-FFF2-40B4-BE49-F238E27FC236}">
                <a16:creationId xmlns:a16="http://schemas.microsoft.com/office/drawing/2014/main" id="{51E7A34B-ABAC-9744-A910-DFEAC5BDF46D}"/>
              </a:ext>
            </a:extLst>
          </p:cNvPr>
          <p:cNvSpPr>
            <a:spLocks noGrp="1"/>
          </p:cNvSpPr>
          <p:nvPr>
            <p:ph type="dt" sz="half" idx="10"/>
          </p:nvPr>
        </p:nvSpPr>
        <p:spPr/>
        <p:txBody>
          <a:bodyPr/>
          <a:lstStyle/>
          <a:p>
            <a:fld id="{9C116E3A-FDA5-C44B-88ED-288A2D640E63}" type="datetime1">
              <a:rPr lang="en-US" smtClean="0"/>
              <a:t>2/24/20</a:t>
            </a:fld>
            <a:endParaRPr lang="en-US"/>
          </a:p>
        </p:txBody>
      </p:sp>
    </p:spTree>
    <p:extLst>
      <p:ext uri="{BB962C8B-B14F-4D97-AF65-F5344CB8AC3E}">
        <p14:creationId xmlns:p14="http://schemas.microsoft.com/office/powerpoint/2010/main" val="134987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3307EF69-A246-F041-BEDF-8C71BD7CEB27}"/>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200A83FE-BFE6-8745-9568-884313456D7D}" type="slidenum">
              <a:rPr lang="en-US" altLang="zh-TW">
                <a:solidFill>
                  <a:schemeClr val="tx1"/>
                </a:solidFill>
                <a:latin typeface="Garamond" panose="02020404030301010803" pitchFamily="18" charset="0"/>
                <a:ea typeface="DotumChe" panose="020B0609000101010101" pitchFamily="49" charset="-127"/>
              </a:rPr>
              <a:pPr eaLnBrk="1" hangingPunct="1"/>
              <a:t>12</a:t>
            </a:fld>
            <a:endParaRPr lang="en-US" altLang="zh-TW">
              <a:solidFill>
                <a:schemeClr val="tx1"/>
              </a:solidFill>
              <a:latin typeface="Garamond" panose="02020404030301010803" pitchFamily="18" charset="0"/>
              <a:ea typeface="DotumChe" panose="020B0609000101010101" pitchFamily="49" charset="-127"/>
            </a:endParaRPr>
          </a:p>
        </p:txBody>
      </p:sp>
      <p:sp>
        <p:nvSpPr>
          <p:cNvPr id="433157" name="Rectangle 5">
            <a:extLst>
              <a:ext uri="{FF2B5EF4-FFF2-40B4-BE49-F238E27FC236}">
                <a16:creationId xmlns:a16="http://schemas.microsoft.com/office/drawing/2014/main" id="{D20BCEE8-00A7-F645-AC68-DAF5919E9F53}"/>
              </a:ext>
            </a:extLst>
          </p:cNvPr>
          <p:cNvSpPr>
            <a:spLocks noGrp="1" noChangeArrowheads="1"/>
          </p:cNvSpPr>
          <p:nvPr>
            <p:ph type="title"/>
          </p:nvPr>
        </p:nvSpPr>
        <p:spPr/>
        <p:txBody>
          <a:bodyPr/>
          <a:lstStyle/>
          <a:p>
            <a:pPr eaLnBrk="1" hangingPunct="1"/>
            <a:r>
              <a:rPr lang="en-US" altLang="zh-TW" sz="4000">
                <a:effectLst>
                  <a:outerShdw blurRad="38100" dist="38100" dir="2700000" algn="tl">
                    <a:srgbClr val="C0C0C0"/>
                  </a:outerShdw>
                </a:effectLst>
              </a:rPr>
              <a:t>Surface energy reduction by surface relaxation</a:t>
            </a:r>
          </a:p>
        </p:txBody>
      </p:sp>
      <p:pic>
        <p:nvPicPr>
          <p:cNvPr id="26627" name="Picture 4" descr="Fig2-4">
            <a:extLst>
              <a:ext uri="{FF2B5EF4-FFF2-40B4-BE49-F238E27FC236}">
                <a16:creationId xmlns:a16="http://schemas.microsoft.com/office/drawing/2014/main" id="{039DAA05-FF0D-184C-8297-1B0DD13ADD60}"/>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390528" y="2329483"/>
            <a:ext cx="9562741" cy="303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3FD254D4-5A7E-8D41-A71D-B81FA0E491C2}"/>
              </a:ext>
            </a:extLst>
          </p:cNvPr>
          <p:cNvSpPr>
            <a:spLocks noGrp="1"/>
          </p:cNvSpPr>
          <p:nvPr>
            <p:ph type="dt" sz="half" idx="10"/>
          </p:nvPr>
        </p:nvSpPr>
        <p:spPr/>
        <p:txBody>
          <a:bodyPr/>
          <a:lstStyle/>
          <a:p>
            <a:fld id="{17C8FBD2-7CFF-444E-8654-35EC9FA77610}" type="datetime1">
              <a:rPr lang="en-US" smtClean="0"/>
              <a:t>2/24/20</a:t>
            </a:fld>
            <a:endParaRPr lang="en-US"/>
          </a:p>
        </p:txBody>
      </p:sp>
    </p:spTree>
    <p:extLst>
      <p:ext uri="{BB962C8B-B14F-4D97-AF65-F5344CB8AC3E}">
        <p14:creationId xmlns:p14="http://schemas.microsoft.com/office/powerpoint/2010/main" val="40134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EFDF8D85-B154-4742-8CDF-9BE754C13D97}"/>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C064CF5A-034E-5D41-B1EF-0A71F84CC348}" type="slidenum">
              <a:rPr lang="en-US" altLang="zh-TW">
                <a:solidFill>
                  <a:schemeClr val="tx1"/>
                </a:solidFill>
                <a:latin typeface="Garamond" panose="02020404030301010803" pitchFamily="18" charset="0"/>
                <a:ea typeface="DotumChe" panose="020B0609000101010101" pitchFamily="49" charset="-127"/>
              </a:rPr>
              <a:pPr eaLnBrk="1" hangingPunct="1"/>
              <a:t>13</a:t>
            </a:fld>
            <a:endParaRPr lang="en-US" altLang="zh-TW">
              <a:solidFill>
                <a:schemeClr val="tx1"/>
              </a:solidFill>
              <a:latin typeface="Garamond" panose="02020404030301010803" pitchFamily="18" charset="0"/>
              <a:ea typeface="DotumChe" panose="020B0609000101010101" pitchFamily="49" charset="-127"/>
            </a:endParaRPr>
          </a:p>
        </p:txBody>
      </p:sp>
      <p:sp>
        <p:nvSpPr>
          <p:cNvPr id="431109" name="Rectangle 5">
            <a:extLst>
              <a:ext uri="{FF2B5EF4-FFF2-40B4-BE49-F238E27FC236}">
                <a16:creationId xmlns:a16="http://schemas.microsoft.com/office/drawing/2014/main" id="{296CCC3E-3280-F34C-8FC6-AC0BBC8B1FEE}"/>
              </a:ext>
            </a:extLst>
          </p:cNvPr>
          <p:cNvSpPr>
            <a:spLocks noGrp="1" noChangeArrowheads="1"/>
          </p:cNvSpPr>
          <p:nvPr>
            <p:ph type="title"/>
          </p:nvPr>
        </p:nvSpPr>
        <p:spPr/>
        <p:txBody>
          <a:bodyPr/>
          <a:lstStyle/>
          <a:p>
            <a:pPr eaLnBrk="1" hangingPunct="1"/>
            <a:r>
              <a:rPr lang="en-US" altLang="zh-TW" sz="4000">
                <a:effectLst>
                  <a:outerShdw blurRad="38100" dist="38100" dir="2700000" algn="tl">
                    <a:srgbClr val="C0C0C0"/>
                  </a:outerShdw>
                </a:effectLst>
              </a:rPr>
              <a:t>Surface energy reduction by restructuring</a:t>
            </a:r>
          </a:p>
        </p:txBody>
      </p:sp>
      <p:pic>
        <p:nvPicPr>
          <p:cNvPr id="27651" name="Picture 4" descr="Fig2-5">
            <a:extLst>
              <a:ext uri="{FF2B5EF4-FFF2-40B4-BE49-F238E27FC236}">
                <a16:creationId xmlns:a16="http://schemas.microsoft.com/office/drawing/2014/main" id="{C07C965C-0223-DD43-B55B-47A1007F58E2}"/>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188756" y="1700213"/>
            <a:ext cx="9611766" cy="3515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110" name="Text Box 6">
            <a:extLst>
              <a:ext uri="{FF2B5EF4-FFF2-40B4-BE49-F238E27FC236}">
                <a16:creationId xmlns:a16="http://schemas.microsoft.com/office/drawing/2014/main" id="{12250FA2-43C2-4D4E-943B-928D9BD2A3CD}"/>
              </a:ext>
            </a:extLst>
          </p:cNvPr>
          <p:cNvSpPr txBox="1">
            <a:spLocks noChangeArrowheads="1"/>
          </p:cNvSpPr>
          <p:nvPr/>
        </p:nvSpPr>
        <p:spPr bwMode="auto">
          <a:xfrm>
            <a:off x="1188756" y="5370325"/>
            <a:ext cx="10717696"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altLang="zh-TW" sz="2400" dirty="0">
                <a:latin typeface="Arial" charset="0"/>
                <a:ea typeface="新細明體" charset="0"/>
                <a:cs typeface="新細明體" charset="0"/>
              </a:rPr>
              <a:t>The restructured {100} faces have the lowest surface energy among {111}, {110} and {100} faces.</a:t>
            </a:r>
          </a:p>
        </p:txBody>
      </p:sp>
      <p:sp>
        <p:nvSpPr>
          <p:cNvPr id="3" name="Date Placeholder 2">
            <a:extLst>
              <a:ext uri="{FF2B5EF4-FFF2-40B4-BE49-F238E27FC236}">
                <a16:creationId xmlns:a16="http://schemas.microsoft.com/office/drawing/2014/main" id="{2269502D-BB29-2043-9993-2FBC2C6393FD}"/>
              </a:ext>
            </a:extLst>
          </p:cNvPr>
          <p:cNvSpPr>
            <a:spLocks noGrp="1"/>
          </p:cNvSpPr>
          <p:nvPr>
            <p:ph type="dt" sz="half" idx="10"/>
          </p:nvPr>
        </p:nvSpPr>
        <p:spPr/>
        <p:txBody>
          <a:bodyPr/>
          <a:lstStyle/>
          <a:p>
            <a:fld id="{9AF77A1B-93D6-554D-B903-DF7F4BB654F6}" type="datetime1">
              <a:rPr lang="en-US" smtClean="0"/>
              <a:t>2/24/20</a:t>
            </a:fld>
            <a:endParaRPr lang="en-US"/>
          </a:p>
        </p:txBody>
      </p:sp>
    </p:spTree>
    <p:extLst>
      <p:ext uri="{BB962C8B-B14F-4D97-AF65-F5344CB8AC3E}">
        <p14:creationId xmlns:p14="http://schemas.microsoft.com/office/powerpoint/2010/main" val="74728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BE0FC28F-2024-CB49-8305-B07527EE8C9F}"/>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03DDCDF0-FC5B-D846-986F-33F253EC793A}" type="slidenum">
              <a:rPr lang="en-US" altLang="zh-TW">
                <a:solidFill>
                  <a:schemeClr val="tx1"/>
                </a:solidFill>
                <a:latin typeface="Garamond" panose="02020404030301010803" pitchFamily="18" charset="0"/>
                <a:ea typeface="DotumChe" panose="020B0609000101010101" pitchFamily="49" charset="-127"/>
              </a:rPr>
              <a:pPr eaLnBrk="1" hangingPunct="1"/>
              <a:t>14</a:t>
            </a:fld>
            <a:endParaRPr lang="en-US" altLang="zh-TW">
              <a:solidFill>
                <a:schemeClr val="tx1"/>
              </a:solidFill>
              <a:latin typeface="Garamond" panose="02020404030301010803" pitchFamily="18" charset="0"/>
              <a:ea typeface="DotumChe" panose="020B0609000101010101" pitchFamily="49" charset="-127"/>
            </a:endParaRPr>
          </a:p>
        </p:txBody>
      </p:sp>
      <p:sp>
        <p:nvSpPr>
          <p:cNvPr id="432133" name="Rectangle 5">
            <a:extLst>
              <a:ext uri="{FF2B5EF4-FFF2-40B4-BE49-F238E27FC236}">
                <a16:creationId xmlns:a16="http://schemas.microsoft.com/office/drawing/2014/main" id="{842058E6-9DC4-F54A-B9D4-47869EC33995}"/>
              </a:ext>
            </a:extLst>
          </p:cNvPr>
          <p:cNvSpPr>
            <a:spLocks noGrp="1" noChangeArrowheads="1"/>
          </p:cNvSpPr>
          <p:nvPr>
            <p:ph type="title"/>
          </p:nvPr>
        </p:nvSpPr>
        <p:spPr>
          <a:xfrm>
            <a:off x="1703389" y="476250"/>
            <a:ext cx="8785225" cy="1143000"/>
          </a:xfrm>
        </p:spPr>
        <p:txBody>
          <a:bodyPr>
            <a:normAutofit fontScale="90000"/>
          </a:bodyPr>
          <a:lstStyle/>
          <a:p>
            <a:pPr eaLnBrk="1" hangingPunct="1"/>
            <a:r>
              <a:rPr lang="en-US" altLang="zh-TW" sz="4000">
                <a:effectLst>
                  <a:outerShdw blurRad="38100" dist="38100" dir="2700000" algn="tl">
                    <a:srgbClr val="C0C0C0"/>
                  </a:outerShdw>
                </a:effectLst>
              </a:rPr>
              <a:t>Surface energy reduction by chemical or physical adsorption</a:t>
            </a:r>
          </a:p>
        </p:txBody>
      </p:sp>
      <p:pic>
        <p:nvPicPr>
          <p:cNvPr id="28675" name="Picture 4" descr="Fig2-6">
            <a:extLst>
              <a:ext uri="{FF2B5EF4-FFF2-40B4-BE49-F238E27FC236}">
                <a16:creationId xmlns:a16="http://schemas.microsoft.com/office/drawing/2014/main" id="{2551CAC9-418C-FD41-9C96-7019364A793B}"/>
              </a:ext>
            </a:extLst>
          </p:cNvPr>
          <p:cNvPicPr>
            <a:picLocks noChangeAspect="1" noChangeArrowheads="1"/>
          </p:cNvPicPr>
          <p:nvPr/>
        </p:nvPicPr>
        <p:blipFill>
          <a:blip r:embed="rId2">
            <a:lum contrast="30000"/>
            <a:extLst>
              <a:ext uri="{28A0092B-C50C-407E-A947-70E740481C1C}">
                <a14:useLocalDpi xmlns:a14="http://schemas.microsoft.com/office/drawing/2010/main" val="0"/>
              </a:ext>
            </a:extLst>
          </a:blip>
          <a:srcRect/>
          <a:stretch>
            <a:fillRect/>
          </a:stretch>
        </p:blipFill>
        <p:spPr bwMode="auto">
          <a:xfrm>
            <a:off x="156145" y="1855304"/>
            <a:ext cx="11871489" cy="353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5C082655-1B48-5A42-A989-6593C85A76ED}"/>
              </a:ext>
            </a:extLst>
          </p:cNvPr>
          <p:cNvSpPr>
            <a:spLocks noGrp="1"/>
          </p:cNvSpPr>
          <p:nvPr>
            <p:ph type="dt" sz="half" idx="10"/>
          </p:nvPr>
        </p:nvSpPr>
        <p:spPr/>
        <p:txBody>
          <a:bodyPr/>
          <a:lstStyle/>
          <a:p>
            <a:fld id="{4938F4B1-4E12-B140-ACF5-28B6899E5BB7}" type="datetime1">
              <a:rPr lang="en-US" smtClean="0"/>
              <a:t>2/24/20</a:t>
            </a:fld>
            <a:endParaRPr lang="en-US"/>
          </a:p>
        </p:txBody>
      </p:sp>
    </p:spTree>
    <p:extLst>
      <p:ext uri="{BB962C8B-B14F-4D97-AF65-F5344CB8AC3E}">
        <p14:creationId xmlns:p14="http://schemas.microsoft.com/office/powerpoint/2010/main" val="174659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EB00E7"/>
                </a:solidFill>
              </a:rPr>
              <a:t>Surfaces</a:t>
            </a:r>
            <a:r>
              <a:rPr lang="is-IS" b="1" dirty="0">
                <a:solidFill>
                  <a:srgbClr val="EB00E7"/>
                </a:solidFill>
              </a:rPr>
              <a:t>…</a:t>
            </a:r>
            <a:endParaRPr lang="en-US" b="1" dirty="0">
              <a:solidFill>
                <a:srgbClr val="EB00E7"/>
              </a:solidFill>
            </a:endParaRPr>
          </a:p>
        </p:txBody>
      </p:sp>
      <p:sp>
        <p:nvSpPr>
          <p:cNvPr id="3" name="Subtitle 2"/>
          <p:cNvSpPr>
            <a:spLocks noGrp="1"/>
          </p:cNvSpPr>
          <p:nvPr>
            <p:ph type="subTitle" idx="1"/>
          </p:nvPr>
        </p:nvSpPr>
        <p:spPr/>
        <p:txBody>
          <a:bodyPr/>
          <a:lstStyle/>
          <a:p>
            <a:r>
              <a:rPr lang="is-IS" dirty="0"/>
              <a:t>…</a:t>
            </a:r>
            <a:r>
              <a:rPr lang="en-US" dirty="0"/>
              <a:t>and  you</a:t>
            </a:r>
          </a:p>
        </p:txBody>
      </p:sp>
    </p:spTree>
    <p:extLst>
      <p:ext uri="{BB962C8B-B14F-4D97-AF65-F5344CB8AC3E}">
        <p14:creationId xmlns:p14="http://schemas.microsoft.com/office/powerpoint/2010/main" val="3242702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rotWithShape="1">
          <a:blip r:embed="rId2"/>
          <a:srcRect l="14253" t="14285" r="15276" b="16386"/>
          <a:stretch/>
        </p:blipFill>
        <p:spPr>
          <a:xfrm>
            <a:off x="2215234" y="1905626"/>
            <a:ext cx="2452267" cy="1620087"/>
          </a:xfrm>
          <a:prstGeom prst="rect">
            <a:avLst/>
          </a:prstGeom>
        </p:spPr>
      </p:pic>
      <p:pic>
        <p:nvPicPr>
          <p:cNvPr id="7" name="Picture 6"/>
          <p:cNvPicPr>
            <a:picLocks noChangeAspect="1"/>
          </p:cNvPicPr>
          <p:nvPr/>
        </p:nvPicPr>
        <p:blipFill>
          <a:blip r:embed="rId3"/>
          <a:stretch>
            <a:fillRect/>
          </a:stretch>
        </p:blipFill>
        <p:spPr>
          <a:xfrm>
            <a:off x="2215233" y="3981503"/>
            <a:ext cx="2415474" cy="1628012"/>
          </a:xfrm>
          <a:prstGeom prst="rect">
            <a:avLst/>
          </a:prstGeom>
        </p:spPr>
      </p:pic>
      <p:sp>
        <p:nvSpPr>
          <p:cNvPr id="8" name="Rectangle 3"/>
          <p:cNvSpPr txBox="1">
            <a:spLocks noChangeArrowheads="1"/>
          </p:cNvSpPr>
          <p:nvPr/>
        </p:nvSpPr>
        <p:spPr>
          <a:xfrm>
            <a:off x="5200698" y="1605083"/>
            <a:ext cx="4919382" cy="45429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US" b="1" i="1" dirty="0">
                <a:latin typeface="Arial" charset="0"/>
              </a:rPr>
              <a:t>Importance of surfaces</a:t>
            </a:r>
          </a:p>
          <a:p>
            <a:pPr lvl="1">
              <a:lnSpc>
                <a:spcPct val="110000"/>
              </a:lnSpc>
            </a:pPr>
            <a:r>
              <a:rPr lang="en-US" sz="2400" dirty="0">
                <a:latin typeface="Arial" charset="0"/>
              </a:rPr>
              <a:t>What is a surface?</a:t>
            </a:r>
          </a:p>
          <a:p>
            <a:pPr lvl="1">
              <a:lnSpc>
                <a:spcPct val="110000"/>
              </a:lnSpc>
            </a:pPr>
            <a:r>
              <a:rPr lang="en-US" sz="2400" dirty="0">
                <a:latin typeface="Arial" charset="0"/>
              </a:rPr>
              <a:t>Surface structure</a:t>
            </a:r>
          </a:p>
          <a:p>
            <a:pPr lvl="1">
              <a:lnSpc>
                <a:spcPct val="110000"/>
              </a:lnSpc>
            </a:pPr>
            <a:r>
              <a:rPr lang="en-US" sz="2400" dirty="0">
                <a:latin typeface="Arial" charset="0"/>
              </a:rPr>
              <a:t>Surface processes</a:t>
            </a:r>
          </a:p>
          <a:p>
            <a:pPr lvl="1">
              <a:lnSpc>
                <a:spcPct val="110000"/>
              </a:lnSpc>
            </a:pPr>
            <a:r>
              <a:rPr lang="en-US" sz="2400" dirty="0">
                <a:latin typeface="Arial" charset="0"/>
              </a:rPr>
              <a:t>Surface interfaces</a:t>
            </a:r>
          </a:p>
          <a:p>
            <a:pPr lvl="1">
              <a:lnSpc>
                <a:spcPct val="110000"/>
              </a:lnSpc>
            </a:pPr>
            <a:r>
              <a:rPr lang="en-US" sz="2400" dirty="0">
                <a:latin typeface="Arial" charset="0"/>
              </a:rPr>
              <a:t>Surfaces in nature</a:t>
            </a:r>
          </a:p>
          <a:p>
            <a:pPr lvl="1">
              <a:lnSpc>
                <a:spcPct val="110000"/>
              </a:lnSpc>
            </a:pPr>
            <a:r>
              <a:rPr lang="en-US" sz="2400" dirty="0">
                <a:latin typeface="Arial" charset="0"/>
              </a:rPr>
              <a:t>Measuring surfaces</a:t>
            </a:r>
          </a:p>
          <a:p>
            <a:pPr lvl="1">
              <a:lnSpc>
                <a:spcPct val="110000"/>
              </a:lnSpc>
            </a:pPr>
            <a:r>
              <a:rPr lang="en-US" sz="2400" dirty="0">
                <a:latin typeface="Arial" charset="0"/>
              </a:rPr>
              <a:t>Modifying surfaces</a:t>
            </a:r>
          </a:p>
        </p:txBody>
      </p:sp>
    </p:spTree>
    <p:extLst>
      <p:ext uri="{BB962C8B-B14F-4D97-AF65-F5344CB8AC3E}">
        <p14:creationId xmlns:p14="http://schemas.microsoft.com/office/powerpoint/2010/main" val="3381156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atin typeface="Verdana" charset="0"/>
              </a:rPr>
              <a:t>Surfaces </a:t>
            </a:r>
            <a:r>
              <a:rPr lang="en-US" b="1" i="1">
                <a:latin typeface="Verdana" charset="0"/>
              </a:rPr>
              <a:t>Defined</a:t>
            </a:r>
          </a:p>
        </p:txBody>
      </p:sp>
      <p:sp>
        <p:nvSpPr>
          <p:cNvPr id="3075" name="Rectangle 3"/>
          <p:cNvSpPr>
            <a:spLocks noGrp="1" noChangeArrowheads="1"/>
          </p:cNvSpPr>
          <p:nvPr>
            <p:ph type="body" idx="1"/>
          </p:nvPr>
        </p:nvSpPr>
        <p:spPr>
          <a:xfrm>
            <a:off x="1879143" y="1845117"/>
            <a:ext cx="4350806" cy="4698192"/>
          </a:xfrm>
        </p:spPr>
        <p:txBody>
          <a:bodyPr>
            <a:normAutofit/>
          </a:bodyPr>
          <a:lstStyle/>
          <a:p>
            <a:pPr marL="180975" indent="-180975">
              <a:lnSpc>
                <a:spcPct val="110000"/>
              </a:lnSpc>
            </a:pPr>
            <a:r>
              <a:rPr lang="en-US" sz="1800" dirty="0">
                <a:latin typeface="Arial" charset="0"/>
              </a:rPr>
              <a:t>Discontinuity between material phases:</a:t>
            </a:r>
          </a:p>
          <a:p>
            <a:pPr marL="180975" indent="-180975">
              <a:lnSpc>
                <a:spcPct val="110000"/>
              </a:lnSpc>
            </a:pPr>
            <a:endParaRPr lang="en-US" sz="1800" dirty="0">
              <a:latin typeface="Arial" charset="0"/>
            </a:endParaRPr>
          </a:p>
          <a:p>
            <a:pPr lvl="1">
              <a:lnSpc>
                <a:spcPct val="110000"/>
              </a:lnSpc>
            </a:pPr>
            <a:r>
              <a:rPr lang="en-US" sz="1600" dirty="0">
                <a:latin typeface="Arial" charset="0"/>
              </a:rPr>
              <a:t>Solid / air</a:t>
            </a:r>
          </a:p>
          <a:p>
            <a:pPr lvl="1">
              <a:lnSpc>
                <a:spcPct val="110000"/>
              </a:lnSpc>
            </a:pPr>
            <a:r>
              <a:rPr lang="en-US" sz="1600" dirty="0">
                <a:latin typeface="Arial" charset="0"/>
              </a:rPr>
              <a:t>Solid / liquid</a:t>
            </a:r>
          </a:p>
          <a:p>
            <a:pPr lvl="1">
              <a:lnSpc>
                <a:spcPct val="110000"/>
              </a:lnSpc>
            </a:pPr>
            <a:r>
              <a:rPr lang="en-US" sz="1600" dirty="0">
                <a:latin typeface="Arial" charset="0"/>
              </a:rPr>
              <a:t>Solid / solid</a:t>
            </a:r>
          </a:p>
          <a:p>
            <a:pPr lvl="1">
              <a:lnSpc>
                <a:spcPct val="110000"/>
              </a:lnSpc>
            </a:pPr>
            <a:r>
              <a:rPr lang="en-US" sz="1600" dirty="0">
                <a:latin typeface="Arial" charset="0"/>
              </a:rPr>
              <a:t>Liquid / air</a:t>
            </a:r>
          </a:p>
          <a:p>
            <a:pPr lvl="1">
              <a:lnSpc>
                <a:spcPct val="110000"/>
              </a:lnSpc>
            </a:pPr>
            <a:r>
              <a:rPr lang="en-US" sz="1600" dirty="0">
                <a:latin typeface="Arial" charset="0"/>
              </a:rPr>
              <a:t>Liquid / liquid</a:t>
            </a:r>
          </a:p>
          <a:p>
            <a:pPr lvl="1">
              <a:lnSpc>
                <a:spcPct val="110000"/>
              </a:lnSpc>
            </a:pPr>
            <a:r>
              <a:rPr lang="en-US" sz="1600" dirty="0">
                <a:latin typeface="Arial" charset="0"/>
              </a:rPr>
              <a:t>Liquid / solid</a:t>
            </a:r>
          </a:p>
          <a:p>
            <a:pPr>
              <a:lnSpc>
                <a:spcPct val="110000"/>
              </a:lnSpc>
            </a:pPr>
            <a:endParaRPr lang="en-US" sz="1800" dirty="0">
              <a:latin typeface="Arial" charset="0"/>
            </a:endParaRPr>
          </a:p>
          <a:p>
            <a:pPr>
              <a:lnSpc>
                <a:spcPct val="110000"/>
              </a:lnSpc>
            </a:pPr>
            <a:endParaRPr lang="en-US" sz="1800" dirty="0">
              <a:latin typeface="Arial" charset="0"/>
            </a:endParaRPr>
          </a:p>
          <a:p>
            <a:pPr marL="180975" indent="-180975">
              <a:lnSpc>
                <a:spcPct val="110000"/>
              </a:lnSpc>
            </a:pPr>
            <a:r>
              <a:rPr lang="en-US" sz="1800" dirty="0">
                <a:latin typeface="Arial" charset="0"/>
              </a:rPr>
              <a:t>Molecules and colloids / particles have surfaces, surface charges, etc. This is what drives proteins to </a:t>
            </a:r>
            <a:r>
              <a:rPr lang="en-US" sz="1800" u="sng" dirty="0">
                <a:latin typeface="Arial" charset="0"/>
              </a:rPr>
              <a:t>spontaneously fold </a:t>
            </a:r>
            <a:r>
              <a:rPr lang="en-US" sz="1800" dirty="0">
                <a:latin typeface="Arial" charset="0"/>
              </a:rPr>
              <a:t>(surface energy with water).</a:t>
            </a:r>
          </a:p>
        </p:txBody>
      </p:sp>
      <p:pic>
        <p:nvPicPr>
          <p:cNvPr id="4" name="Picture 4" descr="FG11_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977" y="2520320"/>
            <a:ext cx="3108356" cy="2072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7373485" y="1845117"/>
            <a:ext cx="3154187" cy="1080296"/>
          </a:xfrm>
          <a:prstGeom prst="rect">
            <a:avLst/>
          </a:prstGeom>
        </p:spPr>
        <p:txBody>
          <a:bodyPr wrap="square">
            <a:spAutoFit/>
          </a:bodyPr>
          <a:lstStyle/>
          <a:p>
            <a:pPr marL="180975" indent="-180975">
              <a:lnSpc>
                <a:spcPct val="120000"/>
              </a:lnSpc>
              <a:buFont typeface="Arial"/>
              <a:buChar char="•"/>
            </a:pPr>
            <a:r>
              <a:rPr lang="en-US" dirty="0">
                <a:latin typeface="Arial" charset="0"/>
              </a:rPr>
              <a:t>Surfaces exist at phases. Free energy must be minimized</a:t>
            </a:r>
          </a:p>
        </p:txBody>
      </p:sp>
      <p:sp>
        <p:nvSpPr>
          <p:cNvPr id="3" name="Rectangle 2"/>
          <p:cNvSpPr/>
          <p:nvPr/>
        </p:nvSpPr>
        <p:spPr>
          <a:xfrm>
            <a:off x="7373485" y="4078078"/>
            <a:ext cx="3154187" cy="2521716"/>
          </a:xfrm>
          <a:prstGeom prst="rect">
            <a:avLst/>
          </a:prstGeom>
        </p:spPr>
        <p:txBody>
          <a:bodyPr wrap="square">
            <a:spAutoFit/>
          </a:bodyPr>
          <a:lstStyle/>
          <a:p>
            <a:pPr marL="180975" indent="-180975">
              <a:lnSpc>
                <a:spcPct val="120000"/>
              </a:lnSpc>
              <a:buFont typeface="Arial"/>
              <a:buChar char="•"/>
            </a:pPr>
            <a:r>
              <a:rPr lang="en-US" dirty="0">
                <a:latin typeface="Arial" charset="0"/>
              </a:rPr>
              <a:t>Energy drives most surface reactions</a:t>
            </a:r>
          </a:p>
          <a:p>
            <a:pPr lvl="1">
              <a:lnSpc>
                <a:spcPct val="120000"/>
              </a:lnSpc>
            </a:pPr>
            <a:r>
              <a:rPr lang="en-US" sz="1600" dirty="0">
                <a:latin typeface="Arial" charset="0"/>
              </a:rPr>
              <a:t>Passivation</a:t>
            </a:r>
          </a:p>
          <a:p>
            <a:pPr lvl="1">
              <a:lnSpc>
                <a:spcPct val="120000"/>
              </a:lnSpc>
            </a:pPr>
            <a:r>
              <a:rPr lang="en-US" sz="1600" dirty="0">
                <a:latin typeface="Arial" charset="0"/>
              </a:rPr>
              <a:t>Oxidation </a:t>
            </a:r>
          </a:p>
          <a:p>
            <a:pPr lvl="1">
              <a:lnSpc>
                <a:spcPct val="120000"/>
              </a:lnSpc>
            </a:pPr>
            <a:r>
              <a:rPr lang="en-US" sz="1600" dirty="0">
                <a:latin typeface="Arial" charset="0"/>
              </a:rPr>
              <a:t>Adsorption of hydrocarbon and water</a:t>
            </a:r>
          </a:p>
          <a:p>
            <a:pPr lvl="1">
              <a:lnSpc>
                <a:spcPct val="120000"/>
              </a:lnSpc>
            </a:pPr>
            <a:r>
              <a:rPr lang="en-US" sz="1600" dirty="0">
                <a:latin typeface="Arial" charset="0"/>
              </a:rPr>
              <a:t>Reconstruction and reorientation</a:t>
            </a:r>
          </a:p>
        </p:txBody>
      </p:sp>
    </p:spTree>
    <p:extLst>
      <p:ext uri="{BB962C8B-B14F-4D97-AF65-F5344CB8AC3E}">
        <p14:creationId xmlns:p14="http://schemas.microsoft.com/office/powerpoint/2010/main" val="473011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676400" y="381795"/>
            <a:ext cx="8839200" cy="1143000"/>
          </a:xfrm>
        </p:spPr>
        <p:txBody>
          <a:bodyPr>
            <a:normAutofit fontScale="90000"/>
          </a:bodyPr>
          <a:lstStyle/>
          <a:p>
            <a:r>
              <a:rPr lang="en-US" sz="4000" dirty="0">
                <a:solidFill>
                  <a:srgbClr val="EB00E7"/>
                </a:solidFill>
                <a:latin typeface="Verdana" charset="0"/>
              </a:rPr>
              <a:t>Heterogeneous</a:t>
            </a:r>
            <a:br>
              <a:rPr lang="en-US" sz="4000" dirty="0">
                <a:solidFill>
                  <a:srgbClr val="EB00E7"/>
                </a:solidFill>
                <a:latin typeface="Verdana" charset="0"/>
              </a:rPr>
            </a:br>
            <a:r>
              <a:rPr lang="en-US" sz="4000" b="1" i="1" dirty="0">
                <a:solidFill>
                  <a:srgbClr val="EB00E7"/>
                </a:solidFill>
                <a:latin typeface="Verdana" charset="0"/>
              </a:rPr>
              <a:t>Surface Structure</a:t>
            </a:r>
          </a:p>
        </p:txBody>
      </p:sp>
      <p:pic>
        <p:nvPicPr>
          <p:cNvPr id="58372" name="Picture 4" descr="\begin{figure}\begin{center} \epsfxsize =10cm \epsfbox{3scales.eps}\end{center}\end{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725" y="2274889"/>
            <a:ext cx="7704138" cy="2308225"/>
          </a:xfrm>
          <a:prstGeom prst="rect">
            <a:avLst/>
          </a:prstGeom>
          <a:noFill/>
          <a:extLst>
            <a:ext uri="{909E8E84-426E-40dd-AFC4-6F175D3DCCD1}">
              <a14:hiddenFill xmlns="" xmlns:a14="http://schemas.microsoft.com/office/drawing/2010/main">
                <a:solidFill>
                  <a:srgbClr val="FFFFFF"/>
                </a:solidFill>
              </a14:hiddenFill>
            </a:ext>
          </a:extLst>
        </p:spPr>
      </p:pic>
      <p:sp>
        <p:nvSpPr>
          <p:cNvPr id="58373" name="Text Box 5"/>
          <p:cNvSpPr txBox="1">
            <a:spLocks noChangeArrowheads="1"/>
          </p:cNvSpPr>
          <p:nvPr/>
        </p:nvSpPr>
        <p:spPr bwMode="auto">
          <a:xfrm>
            <a:off x="1676400" y="4940301"/>
            <a:ext cx="8839200" cy="1495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atin typeface="Arial" charset="0"/>
              </a:rPr>
              <a:t>Different length scales involved during solidification. In the left image the thickness of the temperature diffusion layer (largest scale). In the middle image the mass diffusion layer is shown; at this scale the microstructures in the solid region can be seen. In the image at right the height deviations of the interface on the smallest scale.</a:t>
            </a:r>
          </a:p>
          <a:p>
            <a:r>
              <a:rPr lang="en-US" sz="2000">
                <a:latin typeface="Arial" charset="0"/>
              </a:rPr>
              <a:t> </a:t>
            </a:r>
            <a:r>
              <a:rPr lang="en-US" sz="1400" b="1" i="1">
                <a:latin typeface="Arial" charset="0"/>
                <a:hlinkClick r:id="rId3"/>
              </a:rPr>
              <a:t>http://www.uni-regensburg.de/Fakultaeten/nat_Fak_I/Mat8/lst/spp/projectSPP1095solidification.html</a:t>
            </a:r>
            <a:r>
              <a:rPr lang="en-US" sz="1400" b="1" i="1">
                <a:latin typeface="Arial" charset="0"/>
              </a:rPr>
              <a:t> </a:t>
            </a:r>
          </a:p>
        </p:txBody>
      </p:sp>
    </p:spTree>
    <p:extLst>
      <p:ext uri="{BB962C8B-B14F-4D97-AF65-F5344CB8AC3E}">
        <p14:creationId xmlns:p14="http://schemas.microsoft.com/office/powerpoint/2010/main" val="3688093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b="1" i="1">
                <a:latin typeface="Verdana" charset="0"/>
              </a:rPr>
              <a:t>Real Surfaces</a:t>
            </a:r>
            <a:r>
              <a:rPr lang="en-US">
                <a:latin typeface="Verdana" charset="0"/>
              </a:rPr>
              <a:t> Explained</a:t>
            </a:r>
          </a:p>
        </p:txBody>
      </p:sp>
      <p:sp>
        <p:nvSpPr>
          <p:cNvPr id="4099" name="Rectangle 3"/>
          <p:cNvSpPr>
            <a:spLocks noGrp="1" noChangeArrowheads="1"/>
          </p:cNvSpPr>
          <p:nvPr>
            <p:ph type="body" idx="1"/>
          </p:nvPr>
        </p:nvSpPr>
        <p:spPr/>
        <p:txBody>
          <a:bodyPr/>
          <a:lstStyle/>
          <a:p>
            <a:r>
              <a:rPr lang="en-US">
                <a:latin typeface="Arial" charset="0"/>
              </a:rPr>
              <a:t>Discontinuities create an interface</a:t>
            </a:r>
          </a:p>
          <a:p>
            <a:r>
              <a:rPr lang="en-US">
                <a:latin typeface="Arial" charset="0"/>
              </a:rPr>
              <a:t>Dangling bonds, attractive / repulsive forces, unit cell cleavage planes</a:t>
            </a:r>
          </a:p>
          <a:p>
            <a:r>
              <a:rPr lang="en-US">
                <a:latin typeface="Arial" charset="0"/>
              </a:rPr>
              <a:t>Interfaces often form passivation layers</a:t>
            </a:r>
          </a:p>
          <a:p>
            <a:r>
              <a:rPr lang="en-US">
                <a:latin typeface="Arial" charset="0"/>
              </a:rPr>
              <a:t>Surfaces can scatter electrons</a:t>
            </a:r>
          </a:p>
          <a:p>
            <a:r>
              <a:rPr lang="en-US">
                <a:latin typeface="Arial" charset="0"/>
              </a:rPr>
              <a:t>Materials can fail at interfaces</a:t>
            </a:r>
          </a:p>
          <a:p>
            <a:pPr lvl="1"/>
            <a:r>
              <a:rPr lang="en-US">
                <a:latin typeface="Arial" charset="0"/>
              </a:rPr>
              <a:t>Can be cohesive / adhesive failures</a:t>
            </a:r>
          </a:p>
        </p:txBody>
      </p:sp>
    </p:spTree>
    <p:extLst>
      <p:ext uri="{BB962C8B-B14F-4D97-AF65-F5344CB8AC3E}">
        <p14:creationId xmlns:p14="http://schemas.microsoft.com/office/powerpoint/2010/main" val="1006656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1867-5BB1-FC4C-95D8-7A8F299F9893}"/>
              </a:ext>
            </a:extLst>
          </p:cNvPr>
          <p:cNvSpPr>
            <a:spLocks noGrp="1"/>
          </p:cNvSpPr>
          <p:nvPr>
            <p:ph type="title"/>
          </p:nvPr>
        </p:nvSpPr>
        <p:spPr/>
        <p:txBody>
          <a:bodyPr>
            <a:normAutofit/>
          </a:bodyPr>
          <a:lstStyle/>
          <a:p>
            <a:r>
              <a:rPr lang="en-US" dirty="0"/>
              <a:t>Question…</a:t>
            </a:r>
          </a:p>
        </p:txBody>
      </p:sp>
      <p:sp>
        <p:nvSpPr>
          <p:cNvPr id="4" name="TextBox 3">
            <a:extLst>
              <a:ext uri="{FF2B5EF4-FFF2-40B4-BE49-F238E27FC236}">
                <a16:creationId xmlns:a16="http://schemas.microsoft.com/office/drawing/2014/main" id="{82438D20-DE73-9849-A192-252B69CCA0FB}"/>
              </a:ext>
            </a:extLst>
          </p:cNvPr>
          <p:cNvSpPr txBox="1"/>
          <p:nvPr/>
        </p:nvSpPr>
        <p:spPr>
          <a:xfrm>
            <a:off x="2080591" y="3180522"/>
            <a:ext cx="8495787" cy="584775"/>
          </a:xfrm>
          <a:prstGeom prst="rect">
            <a:avLst/>
          </a:prstGeom>
          <a:noFill/>
        </p:spPr>
        <p:txBody>
          <a:bodyPr wrap="none" rtlCol="0">
            <a:spAutoFit/>
          </a:bodyPr>
          <a:lstStyle/>
          <a:p>
            <a:r>
              <a:rPr lang="en-US" sz="3200" dirty="0"/>
              <a:t>Is it the same surface energy and surface tension?</a:t>
            </a:r>
          </a:p>
        </p:txBody>
      </p:sp>
      <p:sp>
        <p:nvSpPr>
          <p:cNvPr id="6" name="Date Placeholder 5">
            <a:extLst>
              <a:ext uri="{FF2B5EF4-FFF2-40B4-BE49-F238E27FC236}">
                <a16:creationId xmlns:a16="http://schemas.microsoft.com/office/drawing/2014/main" id="{8DE6DD0F-7F42-4A4F-98BC-215948046A86}"/>
              </a:ext>
            </a:extLst>
          </p:cNvPr>
          <p:cNvSpPr>
            <a:spLocks noGrp="1"/>
          </p:cNvSpPr>
          <p:nvPr>
            <p:ph type="dt" sz="half" idx="10"/>
          </p:nvPr>
        </p:nvSpPr>
        <p:spPr>
          <a:xfrm>
            <a:off x="0" y="6486132"/>
            <a:ext cx="2743200" cy="365125"/>
          </a:xfrm>
        </p:spPr>
        <p:txBody>
          <a:bodyPr/>
          <a:lstStyle/>
          <a:p>
            <a:pPr>
              <a:defRPr/>
            </a:pPr>
            <a:fld id="{3584116E-FDF9-EC42-9ACC-BA770F2B64DA}" type="datetime1">
              <a:rPr lang="en-US" altLang="en-US" smtClean="0"/>
              <a:t>2/24/20</a:t>
            </a:fld>
            <a:endParaRPr lang="en-US" altLang="en-US" dirty="0"/>
          </a:p>
        </p:txBody>
      </p:sp>
      <p:sp>
        <p:nvSpPr>
          <p:cNvPr id="7" name="Slide Number Placeholder 6">
            <a:extLst>
              <a:ext uri="{FF2B5EF4-FFF2-40B4-BE49-F238E27FC236}">
                <a16:creationId xmlns:a16="http://schemas.microsoft.com/office/drawing/2014/main" id="{E89ABE2D-FE48-CD4D-BC69-78A95DF7FC44}"/>
              </a:ext>
            </a:extLst>
          </p:cNvPr>
          <p:cNvSpPr>
            <a:spLocks noGrp="1"/>
          </p:cNvSpPr>
          <p:nvPr>
            <p:ph type="sldNum" sz="quarter" idx="12"/>
          </p:nvPr>
        </p:nvSpPr>
        <p:spPr>
          <a:xfrm>
            <a:off x="9204778" y="6486132"/>
            <a:ext cx="2743200" cy="365125"/>
          </a:xfrm>
        </p:spPr>
        <p:txBody>
          <a:bodyPr/>
          <a:lstStyle/>
          <a:p>
            <a:pPr>
              <a:defRPr/>
            </a:pPr>
            <a:fld id="{916BE9FD-BDF0-2E44-8BC5-10581D6F03E1}" type="slidenum">
              <a:rPr lang="en-US" altLang="en-US" smtClean="0"/>
              <a:pPr>
                <a:defRPr/>
              </a:pPr>
              <a:t>2</a:t>
            </a:fld>
            <a:endParaRPr lang="en-US" altLang="en-US" dirty="0"/>
          </a:p>
        </p:txBody>
      </p:sp>
    </p:spTree>
    <p:extLst>
      <p:ext uri="{BB962C8B-B14F-4D97-AF65-F5344CB8AC3E}">
        <p14:creationId xmlns:p14="http://schemas.microsoft.com/office/powerpoint/2010/main" val="2944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828800" y="609600"/>
            <a:ext cx="8458200" cy="1143000"/>
          </a:xfrm>
        </p:spPr>
        <p:txBody>
          <a:bodyPr/>
          <a:lstStyle/>
          <a:p>
            <a:r>
              <a:rPr lang="en-US">
                <a:latin typeface="Verdana" charset="0"/>
              </a:rPr>
              <a:t>Surface Structure Database</a:t>
            </a:r>
          </a:p>
        </p:txBody>
      </p:sp>
      <p:sp>
        <p:nvSpPr>
          <p:cNvPr id="28677" name="Rectangle 5"/>
          <p:cNvSpPr>
            <a:spLocks noGrp="1" noChangeArrowheads="1"/>
          </p:cNvSpPr>
          <p:nvPr>
            <p:ph type="body" sz="half" idx="1"/>
          </p:nvPr>
        </p:nvSpPr>
        <p:spPr>
          <a:xfrm>
            <a:off x="1828800" y="1981200"/>
            <a:ext cx="4419600" cy="4114800"/>
          </a:xfrm>
        </p:spPr>
        <p:txBody>
          <a:bodyPr/>
          <a:lstStyle/>
          <a:p>
            <a:pPr>
              <a:lnSpc>
                <a:spcPct val="90000"/>
              </a:lnSpc>
            </a:pPr>
            <a:r>
              <a:rPr lang="en-US" sz="2400" dirty="0">
                <a:latin typeface="Arial" charset="0"/>
              </a:rPr>
              <a:t>The Surface Structure Database (SSD) is the only complete critical compilation of reliable crystallographic information now available on surfaces and interfaces. SSD brings instant access to detailed </a:t>
            </a:r>
            <a:r>
              <a:rPr lang="en-US" sz="2400" i="1" dirty="0">
                <a:latin typeface="Arial" charset="0"/>
              </a:rPr>
              <a:t>text and graphical</a:t>
            </a:r>
            <a:r>
              <a:rPr lang="en-US" sz="2400" dirty="0">
                <a:latin typeface="Arial" charset="0"/>
              </a:rPr>
              <a:t> displays of over</a:t>
            </a:r>
            <a:r>
              <a:rPr lang="en-US" sz="2400" i="1" dirty="0">
                <a:latin typeface="Arial" charset="0"/>
              </a:rPr>
              <a:t> 1250 </a:t>
            </a:r>
            <a:r>
              <a:rPr lang="en-US" sz="2400" dirty="0">
                <a:latin typeface="Arial" charset="0"/>
              </a:rPr>
              <a:t>experimentally-determined atomic-scale structural analyses.</a:t>
            </a:r>
            <a:endParaRPr lang="en-US" sz="2400" dirty="0"/>
          </a:p>
        </p:txBody>
      </p:sp>
      <p:pic>
        <p:nvPicPr>
          <p:cNvPr id="28676" name="Picture 4" descr="Surface Structure Diagram - The powerful graphics of SSD allow detailed assessment of atomic scale structures of surfa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274888"/>
            <a:ext cx="3733800" cy="3135312"/>
          </a:xfrm>
          <a:prstGeom prst="rect">
            <a:avLst/>
          </a:prstGeom>
          <a:noFill/>
          <a:extLst>
            <a:ext uri="{909E8E84-426E-40dd-AFC4-6F175D3DCCD1}">
              <a14:hiddenFill xmlns="" xmlns:a14="http://schemas.microsoft.com/office/drawing/2010/main">
                <a:solidFill>
                  <a:srgbClr val="FFFFFF"/>
                </a:solidFill>
              </a14:hiddenFill>
            </a:ext>
          </a:extLst>
        </p:spPr>
      </p:pic>
      <p:sp>
        <p:nvSpPr>
          <p:cNvPr id="28679" name="Text Box 7"/>
          <p:cNvSpPr txBox="1">
            <a:spLocks noChangeArrowheads="1"/>
          </p:cNvSpPr>
          <p:nvPr/>
        </p:nvSpPr>
        <p:spPr bwMode="auto">
          <a:xfrm>
            <a:off x="6381750" y="5653088"/>
            <a:ext cx="39814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i="1" dirty="0">
                <a:latin typeface="Arial" charset="0"/>
                <a:hlinkClick r:id="rId3"/>
              </a:rPr>
              <a:t>http://www.nist.gov/srd/nist42.htm</a:t>
            </a:r>
            <a:r>
              <a:rPr lang="en-US" b="1" i="1" dirty="0">
                <a:latin typeface="Arial" charset="0"/>
              </a:rPr>
              <a:t> </a:t>
            </a:r>
          </a:p>
        </p:txBody>
      </p:sp>
    </p:spTree>
    <p:extLst>
      <p:ext uri="{BB962C8B-B14F-4D97-AF65-F5344CB8AC3E}">
        <p14:creationId xmlns:p14="http://schemas.microsoft.com/office/powerpoint/2010/main" val="3924318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atin typeface="Verdana" charset="0"/>
              </a:rPr>
              <a:t>Silicon Surface Planes</a:t>
            </a:r>
          </a:p>
        </p:txBody>
      </p:sp>
      <p:sp>
        <p:nvSpPr>
          <p:cNvPr id="30725" name="Rectangle 5"/>
          <p:cNvSpPr>
            <a:spLocks noGrp="1" noChangeArrowheads="1"/>
          </p:cNvSpPr>
          <p:nvPr>
            <p:ph type="body" sz="half" idx="1"/>
          </p:nvPr>
        </p:nvSpPr>
        <p:spPr>
          <a:xfrm>
            <a:off x="1905000" y="2057400"/>
            <a:ext cx="4267200" cy="4114800"/>
          </a:xfrm>
        </p:spPr>
        <p:txBody>
          <a:bodyPr/>
          <a:lstStyle/>
          <a:p>
            <a:pPr>
              <a:lnSpc>
                <a:spcPct val="90000"/>
              </a:lnSpc>
            </a:pPr>
            <a:r>
              <a:rPr lang="en-US" sz="2400" dirty="0">
                <a:latin typeface="Arial" charset="0"/>
              </a:rPr>
              <a:t>Model of the ideal surface for Si{111}1x1.</a:t>
            </a:r>
            <a:br>
              <a:rPr lang="en-US" sz="2400" dirty="0">
                <a:latin typeface="Arial" charset="0"/>
              </a:rPr>
            </a:br>
            <a:r>
              <a:rPr lang="en-US" sz="2400" dirty="0">
                <a:latin typeface="Arial" charset="0"/>
              </a:rPr>
              <a:t>The open and closed circles represent Si atoms in the first and second layers, respectively.</a:t>
            </a:r>
            <a:br>
              <a:rPr lang="en-US" sz="2400" dirty="0">
                <a:latin typeface="Arial" charset="0"/>
              </a:rPr>
            </a:br>
            <a:r>
              <a:rPr lang="en-US" sz="2400" dirty="0">
                <a:latin typeface="Arial" charset="0"/>
              </a:rPr>
              <a:t>Closed squares are fourth-layer atoms exposed to the surface though the double double-layer mesh.</a:t>
            </a:r>
            <a:br>
              <a:rPr lang="en-US" sz="2400" dirty="0">
                <a:latin typeface="Arial" charset="0"/>
              </a:rPr>
            </a:br>
            <a:r>
              <a:rPr lang="en-US" sz="2400" dirty="0">
                <a:latin typeface="Arial" charset="0"/>
              </a:rPr>
              <a:t>The dashed lines indicated the surface 1x1 unit-cell.</a:t>
            </a:r>
          </a:p>
        </p:txBody>
      </p:sp>
      <p:pic>
        <p:nvPicPr>
          <p:cNvPr id="30724" name="Picture 4" descr="tru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1" y="2133600"/>
            <a:ext cx="3908425" cy="3962400"/>
          </a:xfrm>
          <a:prstGeom prst="rect">
            <a:avLst/>
          </a:prstGeom>
          <a:noFill/>
          <a:extLst>
            <a:ext uri="{909E8E84-426E-40dd-AFC4-6F175D3DCCD1}">
              <a14:hiddenFill xmlns="" xmlns:a14="http://schemas.microsoft.com/office/drawing/2010/main">
                <a:solidFill>
                  <a:srgbClr val="FFFFFF"/>
                </a:solidFill>
              </a14:hiddenFill>
            </a:ext>
          </a:extLst>
        </p:spPr>
      </p:pic>
      <p:sp>
        <p:nvSpPr>
          <p:cNvPr id="30727" name="Text Box 7"/>
          <p:cNvSpPr txBox="1">
            <a:spLocks noChangeArrowheads="1"/>
          </p:cNvSpPr>
          <p:nvPr/>
        </p:nvSpPr>
        <p:spPr bwMode="auto">
          <a:xfrm>
            <a:off x="2819400" y="6213475"/>
            <a:ext cx="523899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latin typeface="Arial" charset="0"/>
                <a:hlinkClick r:id="rId3"/>
              </a:rPr>
              <a:t>http://www.matscieng.sunysb.edu/leed/trunc.html</a:t>
            </a:r>
            <a:r>
              <a:rPr lang="en-US"/>
              <a:t> </a:t>
            </a:r>
          </a:p>
        </p:txBody>
      </p:sp>
    </p:spTree>
    <p:extLst>
      <p:ext uri="{BB962C8B-B14F-4D97-AF65-F5344CB8AC3E}">
        <p14:creationId xmlns:p14="http://schemas.microsoft.com/office/powerpoint/2010/main" val="4002673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057400" y="609600"/>
            <a:ext cx="8077200" cy="1143000"/>
          </a:xfrm>
        </p:spPr>
        <p:txBody>
          <a:bodyPr/>
          <a:lstStyle/>
          <a:p>
            <a:r>
              <a:rPr lang="en-US">
                <a:latin typeface="Verdana" charset="0"/>
              </a:rPr>
              <a:t>Si Surface </a:t>
            </a:r>
            <a:r>
              <a:rPr lang="en-US" b="1" i="1">
                <a:latin typeface="Verdana" charset="0"/>
              </a:rPr>
              <a:t>Reconstruction</a:t>
            </a:r>
          </a:p>
        </p:txBody>
      </p:sp>
      <p:pic>
        <p:nvPicPr>
          <p:cNvPr id="29700" name="Picture 4" descr="image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286001"/>
            <a:ext cx="2971800" cy="2957513"/>
          </a:xfrm>
          <a:prstGeom prst="rect">
            <a:avLst/>
          </a:prstGeom>
          <a:noFill/>
          <a:extLst>
            <a:ext uri="{909E8E84-426E-40dd-AFC4-6F175D3DCCD1}">
              <a14:hiddenFill xmlns="" xmlns:a14="http://schemas.microsoft.com/office/drawing/2010/main">
                <a:solidFill>
                  <a:srgbClr val="FFFFFF"/>
                </a:solidFill>
              </a14:hiddenFill>
            </a:ext>
          </a:extLst>
        </p:spPr>
      </p:pic>
      <p:pic>
        <p:nvPicPr>
          <p:cNvPr id="29702" name="Picture 6" descr="image0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1" y="2286001"/>
            <a:ext cx="2835275" cy="2835275"/>
          </a:xfrm>
          <a:prstGeom prst="rect">
            <a:avLst/>
          </a:prstGeom>
          <a:noFill/>
          <a:extLst>
            <a:ext uri="{909E8E84-426E-40dd-AFC4-6F175D3DCCD1}">
              <a14:hiddenFill xmlns="" xmlns:a14="http://schemas.microsoft.com/office/drawing/2010/main">
                <a:solidFill>
                  <a:srgbClr val="FFFFFF"/>
                </a:solidFill>
              </a14:hiddenFill>
            </a:ext>
          </a:extLst>
        </p:spPr>
      </p:pic>
      <p:sp>
        <p:nvSpPr>
          <p:cNvPr id="29703" name="Text Box 7"/>
          <p:cNvSpPr txBox="1">
            <a:spLocks noChangeArrowheads="1"/>
          </p:cNvSpPr>
          <p:nvPr/>
        </p:nvSpPr>
        <p:spPr bwMode="auto">
          <a:xfrm>
            <a:off x="1981200" y="5486401"/>
            <a:ext cx="8305800" cy="976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atin typeface="Arial" charset="0"/>
                <a:cs typeface="Arial" charset="0"/>
              </a:rPr>
              <a:t>Schematic diagram of a covalent semiconductor with (a) an unrelaxed vacancy involving four dangling bonds and (b) a relaxed vacancy with no dangling bonds</a:t>
            </a:r>
            <a:r>
              <a:rPr lang="en-US" sz="2000">
                <a:latin typeface="Arial" charset="0"/>
                <a:cs typeface="Arial" charset="0"/>
              </a:rPr>
              <a:t> </a:t>
            </a:r>
            <a:r>
              <a:rPr lang="en-US" sz="2000">
                <a:latin typeface="Arial" charset="0"/>
                <a:cs typeface="Arial" charset="0"/>
                <a:hlinkClick r:id="rId4"/>
              </a:rPr>
              <a:t>http://www.mtmi.vu.lt/pfk/funkc_dariniai/sol_st_phys/defects.htm</a:t>
            </a:r>
            <a:r>
              <a:rPr lang="en-US" sz="2000">
                <a:latin typeface="Arial" charset="0"/>
                <a:cs typeface="Arial" charset="0"/>
              </a:rPr>
              <a:t> </a:t>
            </a:r>
          </a:p>
        </p:txBody>
      </p:sp>
    </p:spTree>
    <p:extLst>
      <p:ext uri="{BB962C8B-B14F-4D97-AF65-F5344CB8AC3E}">
        <p14:creationId xmlns:p14="http://schemas.microsoft.com/office/powerpoint/2010/main" val="829150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12725"/>
            <a:ext cx="8382000" cy="64325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27495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atin typeface="Verdana" charset="0"/>
              </a:rPr>
              <a:t>Surface </a:t>
            </a:r>
            <a:r>
              <a:rPr lang="en-US" b="1" i="1">
                <a:latin typeface="Verdana" charset="0"/>
              </a:rPr>
              <a:t>Processes</a:t>
            </a:r>
          </a:p>
        </p:txBody>
      </p:sp>
      <p:sp>
        <p:nvSpPr>
          <p:cNvPr id="5123" name="Rectangle 3"/>
          <p:cNvSpPr>
            <a:spLocks noGrp="1" noChangeArrowheads="1"/>
          </p:cNvSpPr>
          <p:nvPr>
            <p:ph type="body" idx="1"/>
          </p:nvPr>
        </p:nvSpPr>
        <p:spPr/>
        <p:txBody>
          <a:bodyPr/>
          <a:lstStyle/>
          <a:p>
            <a:pPr>
              <a:lnSpc>
                <a:spcPct val="90000"/>
              </a:lnSpc>
            </a:pPr>
            <a:r>
              <a:rPr lang="en-US" b="1" i="1">
                <a:latin typeface="Arial" charset="0"/>
              </a:rPr>
              <a:t>Passivation</a:t>
            </a:r>
          </a:p>
          <a:p>
            <a:pPr lvl="1">
              <a:lnSpc>
                <a:spcPct val="90000"/>
              </a:lnSpc>
            </a:pPr>
            <a:r>
              <a:rPr lang="en-US">
                <a:latin typeface="Arial" charset="0"/>
              </a:rPr>
              <a:t>Oxide formation</a:t>
            </a:r>
          </a:p>
          <a:p>
            <a:pPr lvl="1">
              <a:lnSpc>
                <a:spcPct val="90000"/>
              </a:lnSpc>
            </a:pPr>
            <a:r>
              <a:rPr lang="en-US">
                <a:latin typeface="Arial" charset="0"/>
              </a:rPr>
              <a:t>Adventitious carbon</a:t>
            </a:r>
          </a:p>
          <a:p>
            <a:pPr>
              <a:lnSpc>
                <a:spcPct val="90000"/>
              </a:lnSpc>
            </a:pPr>
            <a:r>
              <a:rPr lang="en-US" b="1" i="1">
                <a:latin typeface="Arial" charset="0"/>
              </a:rPr>
              <a:t>Reconstruction</a:t>
            </a:r>
          </a:p>
          <a:p>
            <a:pPr lvl="1">
              <a:lnSpc>
                <a:spcPct val="90000"/>
              </a:lnSpc>
            </a:pPr>
            <a:r>
              <a:rPr lang="en-US">
                <a:latin typeface="Arial" charset="0"/>
              </a:rPr>
              <a:t>Crystalline</a:t>
            </a:r>
          </a:p>
          <a:p>
            <a:pPr lvl="1">
              <a:lnSpc>
                <a:spcPct val="90000"/>
              </a:lnSpc>
            </a:pPr>
            <a:r>
              <a:rPr lang="en-US">
                <a:latin typeface="Arial" charset="0"/>
              </a:rPr>
              <a:t>Polymer orientation</a:t>
            </a:r>
          </a:p>
          <a:p>
            <a:pPr>
              <a:lnSpc>
                <a:spcPct val="90000"/>
              </a:lnSpc>
            </a:pPr>
            <a:r>
              <a:rPr lang="en-US" b="1" i="1">
                <a:latin typeface="Arial" charset="0"/>
              </a:rPr>
              <a:t>Adsorption</a:t>
            </a:r>
            <a:r>
              <a:rPr lang="en-US">
                <a:latin typeface="Arial" charset="0"/>
              </a:rPr>
              <a:t> of gases and water vapor</a:t>
            </a:r>
          </a:p>
          <a:p>
            <a:pPr lvl="1">
              <a:lnSpc>
                <a:spcPct val="90000"/>
              </a:lnSpc>
            </a:pPr>
            <a:r>
              <a:rPr lang="en-US">
                <a:latin typeface="Arial" charset="0"/>
              </a:rPr>
              <a:t>Both can lead to surface passivation</a:t>
            </a:r>
          </a:p>
        </p:txBody>
      </p:sp>
    </p:spTree>
    <p:extLst>
      <p:ext uri="{BB962C8B-B14F-4D97-AF65-F5344CB8AC3E}">
        <p14:creationId xmlns:p14="http://schemas.microsoft.com/office/powerpoint/2010/main" val="3480233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2" name="Rectangle 6"/>
          <p:cNvSpPr>
            <a:spLocks noChangeArrowheads="1"/>
          </p:cNvSpPr>
          <p:nvPr/>
        </p:nvSpPr>
        <p:spPr bwMode="auto">
          <a:xfrm>
            <a:off x="1752600" y="1905000"/>
            <a:ext cx="8686800"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sz="2000">
                <a:latin typeface="Arial" charset="0"/>
              </a:rPr>
              <a:t>The net effect of this situation is the presence of free energy at the surface. The excess energy is called surface free energy and can be quantified as a measurement of energy/area. It is also possible to describe this situation as having a line tension or surface tension which is quantified as a force/length measurement. Surface tension can also be said to be a measurement of the cohesive energy present at an interface. The common units for surface tension are dynes/cm or mN/m. These units are equivalent. Solids may also have a surface free energy at their interfaces but direct measurement of its value is not possible through techniques used for liquids. Polar liquids, such as water, have strong intermolecular interactions and thus high surface tensions. Any factor which decreases the strength of this interaction will lower surface tension. Thus an increase in the temperature of this system will lower surface tension. Any contamination, especially by surfactants, will lower surface tension. Researchers should be very cautious about the issue of contamination. </a:t>
            </a:r>
            <a:r>
              <a:rPr lang="en-US" sz="2000" b="1" i="1">
                <a:latin typeface="Arial" charset="0"/>
                <a:hlinkClick r:id="rId2"/>
              </a:rPr>
              <a:t>http://www.ksvinc.com/surface_tension.htm</a:t>
            </a:r>
            <a:r>
              <a:rPr lang="en-US" sz="2000">
                <a:latin typeface="Arial" charset="0"/>
              </a:rPr>
              <a:t> </a:t>
            </a:r>
          </a:p>
        </p:txBody>
      </p:sp>
      <p:sp>
        <p:nvSpPr>
          <p:cNvPr id="80903" name="Rectangle 7"/>
          <p:cNvSpPr>
            <a:spLocks noGrp="1" noChangeArrowheads="1"/>
          </p:cNvSpPr>
          <p:nvPr>
            <p:ph type="title"/>
          </p:nvPr>
        </p:nvSpPr>
        <p:spPr/>
        <p:txBody>
          <a:bodyPr/>
          <a:lstStyle/>
          <a:p>
            <a:r>
              <a:rPr lang="en-US" b="1" i="1">
                <a:latin typeface="Verdana" charset="0"/>
              </a:rPr>
              <a:t>Surface Free Energy</a:t>
            </a:r>
          </a:p>
        </p:txBody>
      </p:sp>
    </p:spTree>
    <p:extLst>
      <p:ext uri="{BB962C8B-B14F-4D97-AF65-F5344CB8AC3E}">
        <p14:creationId xmlns:p14="http://schemas.microsoft.com/office/powerpoint/2010/main" val="34248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atin typeface="Verdana" charset="0"/>
              </a:rPr>
              <a:t>Surface </a:t>
            </a:r>
            <a:r>
              <a:rPr lang="en-US" b="1" i="1">
                <a:latin typeface="Verdana" charset="0"/>
              </a:rPr>
              <a:t>Energetics</a:t>
            </a:r>
          </a:p>
        </p:txBody>
      </p:sp>
      <p:sp>
        <p:nvSpPr>
          <p:cNvPr id="52227" name="Rectangle 3"/>
          <p:cNvSpPr>
            <a:spLocks noGrp="1" noChangeArrowheads="1"/>
          </p:cNvSpPr>
          <p:nvPr>
            <p:ph type="body" idx="1"/>
          </p:nvPr>
        </p:nvSpPr>
        <p:spPr>
          <a:xfrm>
            <a:off x="2281711" y="1595438"/>
            <a:ext cx="8029102" cy="4114800"/>
          </a:xfrm>
        </p:spPr>
        <p:txBody>
          <a:bodyPr>
            <a:normAutofit fontScale="92500" lnSpcReduction="10000"/>
          </a:bodyPr>
          <a:lstStyle/>
          <a:p>
            <a:pPr marL="0" indent="0">
              <a:buNone/>
            </a:pPr>
            <a:r>
              <a:rPr lang="en-US" dirty="0">
                <a:latin typeface="Arial" charset="0"/>
              </a:rPr>
              <a:t>The unfavorable contribution to the total (surface) free energy may be minimized in several ways:</a:t>
            </a:r>
          </a:p>
          <a:p>
            <a:pPr marL="0" indent="0">
              <a:buNone/>
            </a:pPr>
            <a:r>
              <a:rPr lang="en-US" dirty="0">
                <a:latin typeface="Arial" charset="0"/>
              </a:rPr>
              <a:t> </a:t>
            </a:r>
          </a:p>
          <a:p>
            <a:pPr marL="533400" indent="-533400">
              <a:buFontTx/>
              <a:buAutoNum type="arabicPeriod"/>
            </a:pPr>
            <a:r>
              <a:rPr lang="en-US" sz="2400" b="1" dirty="0">
                <a:latin typeface="Arial" charset="0"/>
              </a:rPr>
              <a:t>By reducing the amount of surface area exposed – this is most common / fastest</a:t>
            </a:r>
          </a:p>
          <a:p>
            <a:pPr marL="533400" indent="-533400">
              <a:buFontTx/>
              <a:buAutoNum type="arabicPeriod"/>
            </a:pPr>
            <a:endParaRPr lang="en-US" sz="2400" b="1" dirty="0">
              <a:latin typeface="Arial" charset="0"/>
            </a:endParaRPr>
          </a:p>
          <a:p>
            <a:pPr marL="533400" indent="-533400">
              <a:buFontTx/>
              <a:buAutoNum type="arabicPeriod"/>
            </a:pPr>
            <a:r>
              <a:rPr lang="en-US" sz="2400" b="1" dirty="0">
                <a:latin typeface="Arial" charset="0"/>
              </a:rPr>
              <a:t>By predominantly exposing surface planes which have a low surface free energy </a:t>
            </a:r>
          </a:p>
          <a:p>
            <a:pPr marL="533400" indent="-533400">
              <a:buFontTx/>
              <a:buAutoNum type="arabicPeriod"/>
            </a:pPr>
            <a:endParaRPr lang="en-US" sz="2400" b="1" dirty="0">
              <a:latin typeface="Arial" charset="0"/>
            </a:endParaRPr>
          </a:p>
          <a:p>
            <a:pPr marL="533400" indent="-533400">
              <a:buFontTx/>
              <a:buAutoNum type="arabicPeriod"/>
            </a:pPr>
            <a:r>
              <a:rPr lang="en-US" sz="2400" b="1" dirty="0">
                <a:latin typeface="Arial" charset="0"/>
              </a:rPr>
              <a:t>By altering the local surface atomic geometry in a way which reduces the surface free energy</a:t>
            </a:r>
            <a:r>
              <a:rPr lang="en-US" sz="2400" b="1" dirty="0">
                <a:solidFill>
                  <a:srgbClr val="008000"/>
                </a:solidFill>
              </a:rPr>
              <a:t> </a:t>
            </a:r>
          </a:p>
        </p:txBody>
      </p:sp>
    </p:spTree>
    <p:extLst>
      <p:ext uri="{BB962C8B-B14F-4D97-AF65-F5344CB8AC3E}">
        <p14:creationId xmlns:p14="http://schemas.microsoft.com/office/powerpoint/2010/main" val="1882520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905000" y="609600"/>
            <a:ext cx="8534400" cy="1143000"/>
          </a:xfrm>
        </p:spPr>
        <p:txBody>
          <a:bodyPr>
            <a:normAutofit fontScale="90000"/>
          </a:bodyPr>
          <a:lstStyle/>
          <a:p>
            <a:r>
              <a:rPr lang="en-US">
                <a:latin typeface="Verdana" charset="0"/>
              </a:rPr>
              <a:t>How do Molecules</a:t>
            </a:r>
            <a:br>
              <a:rPr lang="en-US">
                <a:latin typeface="Verdana" charset="0"/>
              </a:rPr>
            </a:br>
            <a:r>
              <a:rPr lang="en-US" b="1" i="1">
                <a:latin typeface="Verdana" charset="0"/>
              </a:rPr>
              <a:t>Bond</a:t>
            </a:r>
            <a:r>
              <a:rPr lang="en-US">
                <a:latin typeface="Verdana" charset="0"/>
              </a:rPr>
              <a:t> to Surfaces?</a:t>
            </a:r>
          </a:p>
        </p:txBody>
      </p:sp>
      <p:sp>
        <p:nvSpPr>
          <p:cNvPr id="53251" name="Rectangle 3"/>
          <p:cNvSpPr>
            <a:spLocks noGrp="1" noChangeArrowheads="1"/>
          </p:cNvSpPr>
          <p:nvPr>
            <p:ph type="body" idx="1"/>
          </p:nvPr>
        </p:nvSpPr>
        <p:spPr>
          <a:xfrm>
            <a:off x="1828800" y="2209800"/>
            <a:ext cx="8534400" cy="3810000"/>
          </a:xfrm>
        </p:spPr>
        <p:txBody>
          <a:bodyPr/>
          <a:lstStyle/>
          <a:p>
            <a:pPr>
              <a:lnSpc>
                <a:spcPct val="90000"/>
              </a:lnSpc>
            </a:pPr>
            <a:r>
              <a:rPr lang="en-US" sz="2000">
                <a:latin typeface="Arial" charset="0"/>
              </a:rPr>
              <a:t>There are two principal modes of adsorption of molecules on surfaces: </a:t>
            </a:r>
          </a:p>
          <a:p>
            <a:pPr>
              <a:lnSpc>
                <a:spcPct val="90000"/>
              </a:lnSpc>
            </a:pPr>
            <a:r>
              <a:rPr lang="en-US" sz="2000" b="1">
                <a:latin typeface="Arial" charset="0"/>
              </a:rPr>
              <a:t>Physical adsorption ( Physisorption )</a:t>
            </a:r>
            <a:r>
              <a:rPr lang="en-US" sz="2000">
                <a:latin typeface="Arial" charset="0"/>
              </a:rPr>
              <a:t> </a:t>
            </a:r>
          </a:p>
          <a:p>
            <a:pPr>
              <a:lnSpc>
                <a:spcPct val="90000"/>
              </a:lnSpc>
            </a:pPr>
            <a:r>
              <a:rPr lang="en-US" sz="2000" b="1">
                <a:latin typeface="Arial" charset="0"/>
              </a:rPr>
              <a:t>Chemical adsorption ( Chemisorption )</a:t>
            </a:r>
            <a:r>
              <a:rPr lang="en-US" sz="2000" b="1">
                <a:solidFill>
                  <a:srgbClr val="008000"/>
                </a:solidFill>
                <a:latin typeface="Arial" charset="0"/>
              </a:rPr>
              <a:t> </a:t>
            </a:r>
          </a:p>
          <a:p>
            <a:pPr>
              <a:lnSpc>
                <a:spcPct val="90000"/>
              </a:lnSpc>
            </a:pPr>
            <a:r>
              <a:rPr lang="en-US" sz="2000">
                <a:latin typeface="Arial" charset="0"/>
              </a:rPr>
              <a:t>The basis of distinction is the nature of the bonding between the molecule and the surface. With:</a:t>
            </a:r>
          </a:p>
          <a:p>
            <a:pPr>
              <a:lnSpc>
                <a:spcPct val="90000"/>
              </a:lnSpc>
            </a:pPr>
            <a:r>
              <a:rPr lang="en-US" sz="2000" b="1" i="1">
                <a:latin typeface="Arial" charset="0"/>
              </a:rPr>
              <a:t>Physical adsorption</a:t>
            </a:r>
            <a:r>
              <a:rPr lang="en-US" sz="2000">
                <a:latin typeface="Arial" charset="0"/>
              </a:rPr>
              <a:t> : the only bonding is by weak Van der Waals - type forces. There is no significant redistribution of electron density in either the molecule or at the substrate surface. </a:t>
            </a:r>
          </a:p>
          <a:p>
            <a:pPr>
              <a:lnSpc>
                <a:spcPct val="90000"/>
              </a:lnSpc>
            </a:pPr>
            <a:r>
              <a:rPr lang="en-US" sz="2000" b="1" i="1">
                <a:latin typeface="Arial" charset="0"/>
              </a:rPr>
              <a:t>Chemisorption</a:t>
            </a:r>
            <a:r>
              <a:rPr lang="en-US" sz="2000">
                <a:latin typeface="Arial" charset="0"/>
              </a:rPr>
              <a:t> : a chemical bond, involving substantial rearrangement of electron density, is formed between the adsorbate and substrate. The nature of this bond may lie anywhere between the extremes of virtually complete ionic or complete covalent character. </a:t>
            </a:r>
          </a:p>
        </p:txBody>
      </p:sp>
      <p:sp>
        <p:nvSpPr>
          <p:cNvPr id="53252" name="Text Box 4"/>
          <p:cNvSpPr txBox="1">
            <a:spLocks noChangeArrowheads="1"/>
          </p:cNvSpPr>
          <p:nvPr/>
        </p:nvSpPr>
        <p:spPr bwMode="auto">
          <a:xfrm>
            <a:off x="3060700" y="6248400"/>
            <a:ext cx="48712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i="1">
                <a:latin typeface="Arial" charset="0"/>
                <a:hlinkClick r:id="rId2"/>
              </a:rPr>
              <a:t>http://www.chem.qmul.ac.uk/surfaces/scc/</a:t>
            </a:r>
            <a:r>
              <a:rPr lang="en-US" b="1" i="1"/>
              <a:t> </a:t>
            </a:r>
          </a:p>
        </p:txBody>
      </p:sp>
    </p:spTree>
    <p:extLst>
      <p:ext uri="{BB962C8B-B14F-4D97-AF65-F5344CB8AC3E}">
        <p14:creationId xmlns:p14="http://schemas.microsoft.com/office/powerpoint/2010/main" val="3867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057400" y="609600"/>
            <a:ext cx="8001000" cy="1143000"/>
          </a:xfrm>
        </p:spPr>
        <p:txBody>
          <a:bodyPr>
            <a:normAutofit fontScale="90000"/>
          </a:bodyPr>
          <a:lstStyle/>
          <a:p>
            <a:r>
              <a:rPr lang="en-US">
                <a:latin typeface="Verdana" charset="0"/>
              </a:rPr>
              <a:t>Adsorption / Self Assembly</a:t>
            </a:r>
            <a:br>
              <a:rPr lang="en-US">
                <a:latin typeface="Verdana" charset="0"/>
              </a:rPr>
            </a:br>
            <a:r>
              <a:rPr lang="en-US">
                <a:latin typeface="Verdana" charset="0"/>
              </a:rPr>
              <a:t> </a:t>
            </a:r>
            <a:r>
              <a:rPr lang="en-US" i="1">
                <a:latin typeface="Verdana" charset="0"/>
              </a:rPr>
              <a:t>Processes on Surfaces</a:t>
            </a:r>
          </a:p>
        </p:txBody>
      </p:sp>
      <p:sp>
        <p:nvSpPr>
          <p:cNvPr id="16387" name="Rectangle 3"/>
          <p:cNvSpPr>
            <a:spLocks noGrp="1" noChangeArrowheads="1"/>
          </p:cNvSpPr>
          <p:nvPr>
            <p:ph type="body" idx="1"/>
          </p:nvPr>
        </p:nvSpPr>
        <p:spPr>
          <a:xfrm>
            <a:off x="2209800" y="2133600"/>
            <a:ext cx="7772400" cy="4114800"/>
          </a:xfrm>
        </p:spPr>
        <p:txBody>
          <a:bodyPr/>
          <a:lstStyle/>
          <a:p>
            <a:r>
              <a:rPr lang="en-US">
                <a:latin typeface="Arial" charset="0"/>
              </a:rPr>
              <a:t>Physisorption</a:t>
            </a:r>
          </a:p>
          <a:p>
            <a:pPr lvl="1"/>
            <a:r>
              <a:rPr lang="en-US">
                <a:latin typeface="Arial" charset="0"/>
              </a:rPr>
              <a:t>Physical bonds</a:t>
            </a:r>
          </a:p>
          <a:p>
            <a:r>
              <a:rPr lang="en-US">
                <a:latin typeface="Arial" charset="0"/>
              </a:rPr>
              <a:t>Chemisorption</a:t>
            </a:r>
          </a:p>
          <a:p>
            <a:pPr lvl="1"/>
            <a:r>
              <a:rPr lang="en-US">
                <a:latin typeface="Arial" charset="0"/>
              </a:rPr>
              <a:t>Chemical bonds</a:t>
            </a:r>
          </a:p>
          <a:p>
            <a:r>
              <a:rPr lang="en-US">
                <a:latin typeface="Arial" charset="0"/>
              </a:rPr>
              <a:t>Self-Assembled Monolayers (SAMs)</a:t>
            </a:r>
          </a:p>
          <a:p>
            <a:pPr lvl="1"/>
            <a:r>
              <a:rPr lang="en-US">
                <a:latin typeface="Arial" charset="0"/>
              </a:rPr>
              <a:t>Alkane thiols on solid gold surfaces</a:t>
            </a:r>
          </a:p>
          <a:p>
            <a:pPr lvl="1"/>
            <a:r>
              <a:rPr lang="en-US">
                <a:latin typeface="Arial" charset="0"/>
              </a:rPr>
              <a:t>Self assembly of monolayers</a:t>
            </a:r>
          </a:p>
        </p:txBody>
      </p:sp>
    </p:spTree>
    <p:extLst>
      <p:ext uri="{BB962C8B-B14F-4D97-AF65-F5344CB8AC3E}">
        <p14:creationId xmlns:p14="http://schemas.microsoft.com/office/powerpoint/2010/main" val="3335565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828800" y="609600"/>
            <a:ext cx="8458200" cy="1143000"/>
          </a:xfrm>
        </p:spPr>
        <p:txBody>
          <a:bodyPr/>
          <a:lstStyle/>
          <a:p>
            <a:r>
              <a:rPr lang="en-US">
                <a:latin typeface="Verdana" charset="0"/>
              </a:rPr>
              <a:t>Chemi / Physi - </a:t>
            </a:r>
            <a:r>
              <a:rPr lang="en-US" b="1" i="1">
                <a:latin typeface="Verdana" charset="0"/>
              </a:rPr>
              <a:t>Adsorption</a:t>
            </a:r>
          </a:p>
        </p:txBody>
      </p:sp>
      <p:pic>
        <p:nvPicPr>
          <p:cNvPr id="66564" name="Picture 4" descr="scat2_4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133600"/>
            <a:ext cx="2686050" cy="2228850"/>
          </a:xfrm>
          <a:prstGeom prst="rect">
            <a:avLst/>
          </a:prstGeom>
          <a:noFill/>
          <a:extLst>
            <a:ext uri="{909E8E84-426E-40dd-AFC4-6F175D3DCCD1}">
              <a14:hiddenFill xmlns="" xmlns:a14="http://schemas.microsoft.com/office/drawing/2010/main">
                <a:solidFill>
                  <a:srgbClr val="FFFFFF"/>
                </a:solidFill>
              </a14:hiddenFill>
            </a:ext>
          </a:extLst>
        </p:spPr>
      </p:pic>
      <p:pic>
        <p:nvPicPr>
          <p:cNvPr id="66568" name="Picture 8" descr="scat2_4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364" y="1943100"/>
            <a:ext cx="4846637" cy="2400300"/>
          </a:xfrm>
          <a:prstGeom prst="rect">
            <a:avLst/>
          </a:prstGeom>
          <a:noFill/>
          <a:extLst>
            <a:ext uri="{909E8E84-426E-40dd-AFC4-6F175D3DCCD1}">
              <a14:hiddenFill xmlns="" xmlns:a14="http://schemas.microsoft.com/office/drawing/2010/main">
                <a:solidFill>
                  <a:srgbClr val="FFFFFF"/>
                </a:solidFill>
              </a14:hiddenFill>
            </a:ext>
          </a:extLst>
        </p:spPr>
      </p:pic>
      <p:sp>
        <p:nvSpPr>
          <p:cNvPr id="66569" name="Text Box 9"/>
          <p:cNvSpPr txBox="1">
            <a:spLocks noChangeArrowheads="1"/>
          </p:cNvSpPr>
          <p:nvPr/>
        </p:nvSpPr>
        <p:spPr bwMode="auto">
          <a:xfrm>
            <a:off x="1905000" y="4572000"/>
            <a:ext cx="8382000" cy="180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600">
                <a:latin typeface="Arial" charset="0"/>
              </a:rPr>
              <a:t>The graph above shows the PE curves due to physisorption and chemisorption separately - in practice, the PE curve for any real molecule capable of undergoing chemisorption is best described by a combination of the two curves, with a curve crossing at the point at which chemisorption forces begin to dominate over those arising from physisorption alone. The minimum energy pathway obtained by combining the two PE curves is now highlighted in red. Any perturbation of the combined PE curve from the original, separate curves is most likely to be evident close to the highlighted crossing point.</a:t>
            </a:r>
          </a:p>
        </p:txBody>
      </p:sp>
      <p:sp>
        <p:nvSpPr>
          <p:cNvPr id="66570" name="Text Box 10"/>
          <p:cNvSpPr txBox="1">
            <a:spLocks noChangeArrowheads="1"/>
          </p:cNvSpPr>
          <p:nvPr/>
        </p:nvSpPr>
        <p:spPr bwMode="auto">
          <a:xfrm>
            <a:off x="3124200" y="6400801"/>
            <a:ext cx="61658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i="1">
                <a:latin typeface="Arial" charset="0"/>
                <a:hlinkClick r:id="rId4"/>
              </a:rPr>
              <a:t>http://www.chem.qmul.ac.uk/surfaces/scc/scat2_4.htm</a:t>
            </a:r>
            <a:r>
              <a:rPr lang="en-US">
                <a:latin typeface="Arial" charset="0"/>
              </a:rPr>
              <a:t> </a:t>
            </a:r>
          </a:p>
        </p:txBody>
      </p:sp>
    </p:spTree>
    <p:extLst>
      <p:ext uri="{BB962C8B-B14F-4D97-AF65-F5344CB8AC3E}">
        <p14:creationId xmlns:p14="http://schemas.microsoft.com/office/powerpoint/2010/main" val="1215157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ED424C9E-67A7-0F40-A942-61558B3F5CCF}"/>
              </a:ext>
            </a:extLst>
          </p:cNvPr>
          <p:cNvSpPr>
            <a:spLocks noGrp="1"/>
          </p:cNvSpPr>
          <p:nvPr>
            <p:ph type="sldNum" sz="quarter" idx="10"/>
          </p:nvPr>
        </p:nvSpPr>
        <p:spPr>
          <a:xfrm>
            <a:off x="11643381" y="6368461"/>
            <a:ext cx="443845" cy="3651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179E579D-E8A0-3C49-874B-81D8EBE3A8CD}" type="slidenum">
              <a:rPr lang="en-US" altLang="zh-TW">
                <a:solidFill>
                  <a:schemeClr val="tx1"/>
                </a:solidFill>
                <a:latin typeface="Garamond" panose="02020404030301010803" pitchFamily="18" charset="0"/>
                <a:ea typeface="DotumChe" panose="020B0609000101010101" pitchFamily="49" charset="-127"/>
              </a:rPr>
              <a:pPr eaLnBrk="1" hangingPunct="1"/>
              <a:t>3</a:t>
            </a:fld>
            <a:endParaRPr lang="en-US" altLang="zh-TW" dirty="0">
              <a:solidFill>
                <a:schemeClr val="tx1"/>
              </a:solidFill>
              <a:latin typeface="Garamond" panose="02020404030301010803" pitchFamily="18" charset="0"/>
              <a:ea typeface="DotumChe" panose="020B0609000101010101" pitchFamily="49" charset="-127"/>
            </a:endParaRPr>
          </a:p>
        </p:txBody>
      </p:sp>
      <p:sp>
        <p:nvSpPr>
          <p:cNvPr id="413700" name="Rectangle 4">
            <a:extLst>
              <a:ext uri="{FF2B5EF4-FFF2-40B4-BE49-F238E27FC236}">
                <a16:creationId xmlns:a16="http://schemas.microsoft.com/office/drawing/2014/main" id="{1B2C4842-889C-CE43-A63B-B92EB4A33187}"/>
              </a:ext>
            </a:extLst>
          </p:cNvPr>
          <p:cNvSpPr>
            <a:spLocks noGrp="1" noChangeArrowheads="1"/>
          </p:cNvSpPr>
          <p:nvPr>
            <p:ph type="title"/>
          </p:nvPr>
        </p:nvSpPr>
        <p:spPr>
          <a:xfrm>
            <a:off x="0" y="15876"/>
            <a:ext cx="12191999" cy="1325563"/>
          </a:xfrm>
        </p:spPr>
        <p:txBody>
          <a:bodyPr>
            <a:normAutofit/>
          </a:bodyPr>
          <a:lstStyle/>
          <a:p>
            <a:pPr algn="ctr" eaLnBrk="1" hangingPunct="1"/>
            <a:r>
              <a:rPr lang="en-US" altLang="zh-TW" sz="3600" dirty="0">
                <a:effectLst>
                  <a:outerShdw blurRad="38100" dist="38100" dir="2700000" algn="tl">
                    <a:srgbClr val="C0C0C0"/>
                  </a:outerShdw>
                </a:effectLst>
              </a:rPr>
              <a:t>Percentage of surface atoms changes with cluster diameter</a:t>
            </a:r>
          </a:p>
        </p:txBody>
      </p:sp>
      <p:pic>
        <p:nvPicPr>
          <p:cNvPr id="16387" name="Picture 6" descr="Fig2-1">
            <a:extLst>
              <a:ext uri="{FF2B5EF4-FFF2-40B4-BE49-F238E27FC236}">
                <a16:creationId xmlns:a16="http://schemas.microsoft.com/office/drawing/2014/main" id="{F8510EAE-5723-1D44-85B0-66A3EF3A74B8}"/>
              </a:ext>
            </a:extLst>
          </p:cNvPr>
          <p:cNvPicPr>
            <a:picLocks noChangeAspect="1" noChangeArrowheads="1"/>
          </p:cNvPicPr>
          <p:nvPr/>
        </p:nvPicPr>
        <p:blipFill>
          <a:blip r:embed="rId2">
            <a:lum bright="-6000" contrast="30000"/>
            <a:extLst>
              <a:ext uri="{28A0092B-C50C-407E-A947-70E740481C1C}">
                <a14:useLocalDpi xmlns:a14="http://schemas.microsoft.com/office/drawing/2010/main" val="0"/>
              </a:ext>
            </a:extLst>
          </a:blip>
          <a:srcRect/>
          <a:stretch>
            <a:fillRect/>
          </a:stretch>
        </p:blipFill>
        <p:spPr bwMode="auto">
          <a:xfrm>
            <a:off x="2135188" y="1341439"/>
            <a:ext cx="781685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a:extLst>
              <a:ext uri="{FF2B5EF4-FFF2-40B4-BE49-F238E27FC236}">
                <a16:creationId xmlns:a16="http://schemas.microsoft.com/office/drawing/2014/main" id="{7C16C089-6C34-8440-86B5-BD6F6F9EFF99}"/>
              </a:ext>
            </a:extLst>
          </p:cNvPr>
          <p:cNvSpPr>
            <a:spLocks noGrp="1"/>
          </p:cNvSpPr>
          <p:nvPr>
            <p:ph type="dt" sz="half" idx="10"/>
          </p:nvPr>
        </p:nvSpPr>
        <p:spPr>
          <a:xfrm>
            <a:off x="0" y="6492875"/>
            <a:ext cx="2743200" cy="365125"/>
          </a:xfrm>
        </p:spPr>
        <p:txBody>
          <a:bodyPr/>
          <a:lstStyle/>
          <a:p>
            <a:fld id="{4E171339-02CA-964E-BE9A-C5887C60D067}" type="datetime1">
              <a:rPr lang="en-US" smtClean="0"/>
              <a:t>2/24/20</a:t>
            </a:fld>
            <a:endParaRPr lang="en-US" dirty="0"/>
          </a:p>
        </p:txBody>
      </p:sp>
    </p:spTree>
    <p:extLst>
      <p:ext uri="{BB962C8B-B14F-4D97-AF65-F5344CB8AC3E}">
        <p14:creationId xmlns:p14="http://schemas.microsoft.com/office/powerpoint/2010/main" val="1900444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b="1" i="1">
                <a:latin typeface="Verdana" charset="0"/>
              </a:rPr>
              <a:t>Forces at Interfaces</a:t>
            </a:r>
          </a:p>
        </p:txBody>
      </p:sp>
      <p:sp>
        <p:nvSpPr>
          <p:cNvPr id="10243" name="Rectangle 3"/>
          <p:cNvSpPr>
            <a:spLocks noGrp="1" noChangeArrowheads="1"/>
          </p:cNvSpPr>
          <p:nvPr>
            <p:ph type="body" idx="1"/>
          </p:nvPr>
        </p:nvSpPr>
        <p:spPr>
          <a:xfrm>
            <a:off x="2133600" y="1981200"/>
            <a:ext cx="8001000" cy="4114800"/>
          </a:xfrm>
        </p:spPr>
        <p:txBody>
          <a:bodyPr/>
          <a:lstStyle/>
          <a:p>
            <a:r>
              <a:rPr lang="en-US" dirty="0">
                <a:latin typeface="Arial" charset="0"/>
              </a:rPr>
              <a:t>Van Der Val's forces</a:t>
            </a:r>
          </a:p>
          <a:p>
            <a:r>
              <a:rPr lang="en-US" dirty="0">
                <a:latin typeface="Arial" charset="0"/>
              </a:rPr>
              <a:t>Surface tension</a:t>
            </a:r>
          </a:p>
          <a:p>
            <a:r>
              <a:rPr lang="en-US" dirty="0">
                <a:latin typeface="Arial" charset="0"/>
              </a:rPr>
              <a:t>Interfacial bonding</a:t>
            </a:r>
          </a:p>
          <a:p>
            <a:r>
              <a:rPr lang="en-US" dirty="0">
                <a:latin typeface="Arial" charset="0"/>
              </a:rPr>
              <a:t>Hydrophobic / hydrophilic interactions</a:t>
            </a:r>
          </a:p>
          <a:p>
            <a:r>
              <a:rPr lang="en-US" dirty="0">
                <a:latin typeface="Arial" charset="0"/>
              </a:rPr>
              <a:t>Surface reconstruction / reorientation</a:t>
            </a:r>
          </a:p>
          <a:p>
            <a:r>
              <a:rPr lang="en-US" dirty="0">
                <a:latin typeface="Arial" charset="0"/>
              </a:rPr>
              <a:t>Driven by, or are part of </a:t>
            </a:r>
            <a:r>
              <a:rPr lang="ja-JP" altLang="en-US" dirty="0">
                <a:latin typeface="Arial"/>
              </a:rPr>
              <a:t>‘</a:t>
            </a:r>
            <a:r>
              <a:rPr lang="en-US" b="1" dirty="0">
                <a:latin typeface="Arial" charset="0"/>
              </a:rPr>
              <a:t>excess surface free energy</a:t>
            </a:r>
            <a:r>
              <a:rPr lang="ja-JP" altLang="en-US" b="1" dirty="0">
                <a:latin typeface="Arial"/>
              </a:rPr>
              <a:t>’</a:t>
            </a:r>
            <a:r>
              <a:rPr lang="en-US" dirty="0">
                <a:latin typeface="Arial" charset="0"/>
              </a:rPr>
              <a:t> which must be </a:t>
            </a:r>
            <a:r>
              <a:rPr lang="en-US" b="1" i="1" dirty="0">
                <a:latin typeface="Arial" charset="0"/>
              </a:rPr>
              <a:t>minimized</a:t>
            </a:r>
            <a:r>
              <a:rPr lang="en-US" dirty="0">
                <a:latin typeface="Arial" charset="0"/>
              </a:rPr>
              <a:t>.</a:t>
            </a:r>
          </a:p>
        </p:txBody>
      </p:sp>
    </p:spTree>
    <p:extLst>
      <p:ext uri="{BB962C8B-B14F-4D97-AF65-F5344CB8AC3E}">
        <p14:creationId xmlns:p14="http://schemas.microsoft.com/office/powerpoint/2010/main" val="1553132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b="1" i="1">
                <a:latin typeface="Verdana" charset="0"/>
              </a:rPr>
              <a:t>Importance</a:t>
            </a:r>
            <a:r>
              <a:rPr lang="en-US">
                <a:latin typeface="Verdana" charset="0"/>
              </a:rPr>
              <a:t> of Interfaces</a:t>
            </a:r>
          </a:p>
        </p:txBody>
      </p:sp>
      <p:sp>
        <p:nvSpPr>
          <p:cNvPr id="9219" name="Rectangle 3"/>
          <p:cNvSpPr>
            <a:spLocks noGrp="1" noChangeArrowheads="1"/>
          </p:cNvSpPr>
          <p:nvPr>
            <p:ph type="body" idx="1"/>
          </p:nvPr>
        </p:nvSpPr>
        <p:spPr/>
        <p:txBody>
          <a:bodyPr/>
          <a:lstStyle/>
          <a:p>
            <a:r>
              <a:rPr lang="en-US" dirty="0">
                <a:latin typeface="Arial" charset="0"/>
              </a:rPr>
              <a:t>Chemical reactions occur at interfaces</a:t>
            </a:r>
          </a:p>
          <a:p>
            <a:pPr lvl="1"/>
            <a:r>
              <a:rPr lang="en-US" dirty="0">
                <a:latin typeface="Arial" charset="0"/>
              </a:rPr>
              <a:t>Particularly corrosion</a:t>
            </a:r>
          </a:p>
          <a:p>
            <a:r>
              <a:rPr lang="en-US" dirty="0">
                <a:latin typeface="Arial" charset="0"/>
              </a:rPr>
              <a:t>Scattering energy</a:t>
            </a:r>
          </a:p>
          <a:p>
            <a:pPr lvl="1"/>
            <a:r>
              <a:rPr lang="en-US" dirty="0">
                <a:latin typeface="Arial" charset="0"/>
              </a:rPr>
              <a:t>Electrons</a:t>
            </a:r>
          </a:p>
          <a:p>
            <a:pPr lvl="1"/>
            <a:r>
              <a:rPr lang="en-US" dirty="0">
                <a:latin typeface="Arial" charset="0"/>
              </a:rPr>
              <a:t>Light</a:t>
            </a:r>
          </a:p>
          <a:p>
            <a:pPr lvl="1"/>
            <a:r>
              <a:rPr lang="en-US" dirty="0">
                <a:latin typeface="Arial" charset="0"/>
              </a:rPr>
              <a:t>Phonons</a:t>
            </a:r>
          </a:p>
          <a:p>
            <a:r>
              <a:rPr lang="en-US" b="1" i="1" dirty="0">
                <a:latin typeface="Arial" charset="0"/>
              </a:rPr>
              <a:t>An interface is actually two surfaces</a:t>
            </a:r>
          </a:p>
        </p:txBody>
      </p:sp>
    </p:spTree>
    <p:extLst>
      <p:ext uri="{BB962C8B-B14F-4D97-AF65-F5344CB8AC3E}">
        <p14:creationId xmlns:p14="http://schemas.microsoft.com/office/powerpoint/2010/main" val="2545463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fontScale="90000"/>
          </a:bodyPr>
          <a:lstStyle/>
          <a:p>
            <a:r>
              <a:rPr lang="en-US">
                <a:solidFill>
                  <a:schemeClr val="tx1"/>
                </a:solidFill>
                <a:latin typeface="Arial" charset="0"/>
                <a:cs typeface="Arial" charset="0"/>
              </a:rPr>
              <a:t>Constant current STM image of a GaAs (110) surface</a:t>
            </a:r>
          </a:p>
        </p:txBody>
      </p:sp>
      <p:sp>
        <p:nvSpPr>
          <p:cNvPr id="34827" name="Rectangle 11"/>
          <p:cNvSpPr>
            <a:spLocks noGrp="1" noChangeArrowheads="1"/>
          </p:cNvSpPr>
          <p:nvPr>
            <p:ph type="body" sz="half" idx="1"/>
          </p:nvPr>
        </p:nvSpPr>
        <p:spPr>
          <a:xfrm>
            <a:off x="1905000" y="2286000"/>
            <a:ext cx="3810000" cy="4114800"/>
          </a:xfrm>
        </p:spPr>
        <p:txBody>
          <a:bodyPr/>
          <a:lstStyle/>
          <a:p>
            <a:pPr>
              <a:lnSpc>
                <a:spcPct val="90000"/>
              </a:lnSpc>
            </a:pPr>
            <a:r>
              <a:rPr lang="en-US" sz="2400">
                <a:latin typeface="Arial" charset="0"/>
              </a:rPr>
              <a:t>Constant current STM image of a GaAs (110) surface highly doped with Zn acceptors at T = 4.7 K. The acceptors appear as triangle features. Both gallium (light blue to yellow) and arsenic (dark blue) atoms are observed. (sample voltage : +1.6 V current, : 80 pA).</a:t>
            </a:r>
            <a:r>
              <a:rPr lang="en-US" sz="2400" b="1">
                <a:latin typeface="Arial" charset="0"/>
              </a:rPr>
              <a:t> </a:t>
            </a:r>
          </a:p>
        </p:txBody>
      </p:sp>
      <p:pic>
        <p:nvPicPr>
          <p:cNvPr id="34822" name="Picture 6" descr="constant_current_stm_image_of_a_gaas_110_surface_1_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86000"/>
            <a:ext cx="4038600" cy="4038600"/>
          </a:xfrm>
          <a:prstGeom prst="rect">
            <a:avLst/>
          </a:prstGeom>
          <a:noFill/>
          <a:extLst>
            <a:ext uri="{909E8E84-426E-40dd-AFC4-6F175D3DCCD1}">
              <a14:hiddenFill xmlns="" xmlns:a14="http://schemas.microsoft.com/office/drawing/2010/main">
                <a:solidFill>
                  <a:srgbClr val="FFFFFF"/>
                </a:solidFill>
              </a14:hiddenFill>
            </a:ext>
          </a:extLst>
        </p:spPr>
      </p:pic>
      <p:sp>
        <p:nvSpPr>
          <p:cNvPr id="34829" name="Text Box 13"/>
          <p:cNvSpPr txBox="1">
            <a:spLocks noChangeArrowheads="1"/>
          </p:cNvSpPr>
          <p:nvPr/>
        </p:nvSpPr>
        <p:spPr bwMode="auto">
          <a:xfrm>
            <a:off x="1943100" y="6334126"/>
            <a:ext cx="83439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i="1">
                <a:latin typeface="Arial" charset="0"/>
                <a:hlinkClick r:id="rId3"/>
              </a:rPr>
              <a:t>http://www.omicron.de/index2.html?/rom/coloured_sem_images/~Omicron</a:t>
            </a:r>
            <a:r>
              <a:rPr lang="en-US" i="1">
                <a:latin typeface="Arial" charset="0"/>
              </a:rPr>
              <a:t> </a:t>
            </a:r>
          </a:p>
        </p:txBody>
      </p:sp>
    </p:spTree>
    <p:extLst>
      <p:ext uri="{BB962C8B-B14F-4D97-AF65-F5344CB8AC3E}">
        <p14:creationId xmlns:p14="http://schemas.microsoft.com/office/powerpoint/2010/main" val="2358266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b="1" i="1">
                <a:latin typeface="Verdana" charset="0"/>
              </a:rPr>
              <a:t>Defects</a:t>
            </a:r>
            <a:r>
              <a:rPr lang="en-US">
                <a:latin typeface="Verdana" charset="0"/>
              </a:rPr>
              <a:t> at Interfaces</a:t>
            </a:r>
          </a:p>
        </p:txBody>
      </p:sp>
      <p:sp>
        <p:nvSpPr>
          <p:cNvPr id="7171" name="Rectangle 3"/>
          <p:cNvSpPr>
            <a:spLocks noGrp="1" noChangeArrowheads="1"/>
          </p:cNvSpPr>
          <p:nvPr>
            <p:ph type="body" idx="1"/>
          </p:nvPr>
        </p:nvSpPr>
        <p:spPr>
          <a:xfrm>
            <a:off x="2209800" y="1595640"/>
            <a:ext cx="7772400" cy="4419600"/>
          </a:xfrm>
        </p:spPr>
        <p:txBody>
          <a:bodyPr/>
          <a:lstStyle/>
          <a:p>
            <a:r>
              <a:rPr lang="en-US" dirty="0">
                <a:latin typeface="Arial" charset="0"/>
              </a:rPr>
              <a:t>Missing atoms</a:t>
            </a:r>
          </a:p>
          <a:p>
            <a:pPr lvl="1"/>
            <a:r>
              <a:rPr lang="en-US" dirty="0">
                <a:latin typeface="Arial" charset="0"/>
              </a:rPr>
              <a:t>Defects and holes</a:t>
            </a:r>
          </a:p>
          <a:p>
            <a:r>
              <a:rPr lang="en-US" dirty="0">
                <a:latin typeface="Arial" charset="0"/>
              </a:rPr>
              <a:t>Extra atoms</a:t>
            </a:r>
          </a:p>
          <a:p>
            <a:pPr lvl="1"/>
            <a:r>
              <a:rPr lang="en-US" dirty="0">
                <a:latin typeface="Arial" charset="0"/>
              </a:rPr>
              <a:t>Surface segregation</a:t>
            </a:r>
          </a:p>
          <a:p>
            <a:r>
              <a:rPr lang="en-US" dirty="0">
                <a:latin typeface="Arial" charset="0"/>
              </a:rPr>
              <a:t>Dangling bonds</a:t>
            </a:r>
          </a:p>
          <a:p>
            <a:pPr lvl="1"/>
            <a:r>
              <a:rPr lang="en-US" dirty="0">
                <a:latin typeface="Arial" charset="0"/>
              </a:rPr>
              <a:t>Disrupted electronic properties</a:t>
            </a:r>
          </a:p>
          <a:p>
            <a:r>
              <a:rPr lang="en-US" dirty="0">
                <a:latin typeface="Arial" charset="0"/>
              </a:rPr>
              <a:t>Dimensional issues</a:t>
            </a:r>
          </a:p>
          <a:p>
            <a:pPr lvl="1"/>
            <a:r>
              <a:rPr lang="en-US" dirty="0">
                <a:latin typeface="Arial" charset="0"/>
              </a:rPr>
              <a:t>Lattice mismatch / shelves</a:t>
            </a:r>
          </a:p>
        </p:txBody>
      </p:sp>
    </p:spTree>
    <p:extLst>
      <p:ext uri="{BB962C8B-B14F-4D97-AF65-F5344CB8AC3E}">
        <p14:creationId xmlns:p14="http://schemas.microsoft.com/office/powerpoint/2010/main" val="2877770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fontScale="90000"/>
          </a:bodyPr>
          <a:lstStyle/>
          <a:p>
            <a:r>
              <a:rPr lang="en-US">
                <a:latin typeface="Verdana" charset="0"/>
              </a:rPr>
              <a:t>Cohesive / Adhesive</a:t>
            </a:r>
            <a:br>
              <a:rPr lang="en-US">
                <a:latin typeface="Verdana" charset="0"/>
              </a:rPr>
            </a:br>
            <a:r>
              <a:rPr lang="en-US" i="1">
                <a:latin typeface="Verdana" charset="0"/>
              </a:rPr>
              <a:t>Failure at Interfaces</a:t>
            </a:r>
          </a:p>
        </p:txBody>
      </p:sp>
      <p:sp>
        <p:nvSpPr>
          <p:cNvPr id="47107" name="Rectangle 3"/>
          <p:cNvSpPr>
            <a:spLocks noGrp="1" noChangeArrowheads="1"/>
          </p:cNvSpPr>
          <p:nvPr>
            <p:ph type="body" idx="1"/>
          </p:nvPr>
        </p:nvSpPr>
        <p:spPr/>
        <p:txBody>
          <a:bodyPr/>
          <a:lstStyle/>
          <a:p>
            <a:r>
              <a:rPr lang="en-US">
                <a:latin typeface="Arial" charset="0"/>
              </a:rPr>
              <a:t>Cohesive failure occurs within a layer</a:t>
            </a:r>
          </a:p>
          <a:p>
            <a:r>
              <a:rPr lang="en-US">
                <a:latin typeface="Arial" charset="0"/>
              </a:rPr>
              <a:t>It can be from material weakness</a:t>
            </a:r>
          </a:p>
          <a:p>
            <a:r>
              <a:rPr lang="en-US">
                <a:latin typeface="Arial" charset="0"/>
              </a:rPr>
              <a:t>Or simply less strong than adhesion</a:t>
            </a:r>
          </a:p>
          <a:p>
            <a:r>
              <a:rPr lang="en-US">
                <a:latin typeface="Arial" charset="0"/>
              </a:rPr>
              <a:t>Adhesive failure occurs between layers</a:t>
            </a:r>
          </a:p>
          <a:p>
            <a:r>
              <a:rPr lang="en-US">
                <a:latin typeface="Arial" charset="0"/>
              </a:rPr>
              <a:t>It can arise form contamination, or poor adhesion, or simply the strength of adhesion was greater than the material</a:t>
            </a:r>
          </a:p>
        </p:txBody>
      </p:sp>
    </p:spTree>
    <p:extLst>
      <p:ext uri="{BB962C8B-B14F-4D97-AF65-F5344CB8AC3E}">
        <p14:creationId xmlns:p14="http://schemas.microsoft.com/office/powerpoint/2010/main" val="2059095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atin typeface="Verdana" charset="0"/>
              </a:rPr>
              <a:t>Cohesive Failure</a:t>
            </a:r>
          </a:p>
        </p:txBody>
      </p:sp>
      <p:grpSp>
        <p:nvGrpSpPr>
          <p:cNvPr id="48137" name="Group 9"/>
          <p:cNvGrpSpPr>
            <a:grpSpLocks/>
          </p:cNvGrpSpPr>
          <p:nvPr/>
        </p:nvGrpSpPr>
        <p:grpSpPr bwMode="auto">
          <a:xfrm>
            <a:off x="3048000" y="2590800"/>
            <a:ext cx="6096000" cy="1676400"/>
            <a:chOff x="1056" y="1536"/>
            <a:chExt cx="3840" cy="1056"/>
          </a:xfrm>
        </p:grpSpPr>
        <p:sp>
          <p:nvSpPr>
            <p:cNvPr id="48131" name="Rectangle 3"/>
            <p:cNvSpPr>
              <a:spLocks noChangeArrowheads="1"/>
            </p:cNvSpPr>
            <p:nvPr/>
          </p:nvSpPr>
          <p:spPr bwMode="auto">
            <a:xfrm>
              <a:off x="1056" y="1536"/>
              <a:ext cx="3840" cy="1056"/>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3" name="Rectangle 5"/>
            <p:cNvSpPr>
              <a:spLocks noChangeArrowheads="1"/>
            </p:cNvSpPr>
            <p:nvPr/>
          </p:nvSpPr>
          <p:spPr bwMode="auto">
            <a:xfrm>
              <a:off x="1056" y="2064"/>
              <a:ext cx="3840" cy="52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s-MX"/>
            </a:p>
          </p:txBody>
        </p:sp>
        <p:sp>
          <p:nvSpPr>
            <p:cNvPr id="48134" name="Text Box 6"/>
            <p:cNvSpPr txBox="1">
              <a:spLocks noChangeArrowheads="1"/>
            </p:cNvSpPr>
            <p:nvPr/>
          </p:nvSpPr>
          <p:spPr bwMode="auto">
            <a:xfrm>
              <a:off x="2504" y="1631"/>
              <a:ext cx="76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charset="0"/>
                </a:rPr>
                <a:t>Material A</a:t>
              </a:r>
            </a:p>
          </p:txBody>
        </p:sp>
        <p:sp>
          <p:nvSpPr>
            <p:cNvPr id="48135" name="Text Box 7"/>
            <p:cNvSpPr txBox="1">
              <a:spLocks noChangeArrowheads="1"/>
            </p:cNvSpPr>
            <p:nvPr/>
          </p:nvSpPr>
          <p:spPr bwMode="auto">
            <a:xfrm>
              <a:off x="2515" y="2159"/>
              <a:ext cx="77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charset="0"/>
                </a:rPr>
                <a:t>Material B</a:t>
              </a:r>
            </a:p>
          </p:txBody>
        </p:sp>
      </p:grpSp>
      <p:grpSp>
        <p:nvGrpSpPr>
          <p:cNvPr id="48138" name="Group 10"/>
          <p:cNvGrpSpPr>
            <a:grpSpLocks/>
          </p:cNvGrpSpPr>
          <p:nvPr/>
        </p:nvGrpSpPr>
        <p:grpSpPr bwMode="auto">
          <a:xfrm>
            <a:off x="3048000" y="5105400"/>
            <a:ext cx="6096000" cy="1066800"/>
            <a:chOff x="960" y="3120"/>
            <a:chExt cx="3840" cy="672"/>
          </a:xfrm>
        </p:grpSpPr>
        <p:sp>
          <p:nvSpPr>
            <p:cNvPr id="48132" name="Rectangle 4"/>
            <p:cNvSpPr>
              <a:spLocks noChangeArrowheads="1"/>
            </p:cNvSpPr>
            <p:nvPr/>
          </p:nvSpPr>
          <p:spPr bwMode="auto">
            <a:xfrm>
              <a:off x="960" y="3120"/>
              <a:ext cx="3840" cy="67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136" name="Text Box 8"/>
            <p:cNvSpPr txBox="1">
              <a:spLocks noChangeArrowheads="1"/>
            </p:cNvSpPr>
            <p:nvPr/>
          </p:nvSpPr>
          <p:spPr bwMode="auto">
            <a:xfrm>
              <a:off x="2467" y="3311"/>
              <a:ext cx="77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charset="0"/>
                </a:rPr>
                <a:t>Material B</a:t>
              </a:r>
            </a:p>
          </p:txBody>
        </p:sp>
      </p:grpSp>
      <p:sp>
        <p:nvSpPr>
          <p:cNvPr id="48139" name="Text Box 11"/>
          <p:cNvSpPr txBox="1">
            <a:spLocks noChangeArrowheads="1"/>
          </p:cNvSpPr>
          <p:nvPr/>
        </p:nvSpPr>
        <p:spPr bwMode="auto">
          <a:xfrm>
            <a:off x="3962400" y="4418013"/>
            <a:ext cx="349326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charset="0"/>
              </a:rPr>
              <a:t>Material fails cohesively within B</a:t>
            </a:r>
          </a:p>
        </p:txBody>
      </p:sp>
    </p:spTree>
    <p:extLst>
      <p:ext uri="{BB962C8B-B14F-4D97-AF65-F5344CB8AC3E}">
        <p14:creationId xmlns:p14="http://schemas.microsoft.com/office/powerpoint/2010/main" val="3790292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atin typeface="Verdana" charset="0"/>
              </a:rPr>
              <a:t>Adhesive Failure</a:t>
            </a:r>
          </a:p>
        </p:txBody>
      </p:sp>
      <p:sp>
        <p:nvSpPr>
          <p:cNvPr id="49156" name="Rectangle 4"/>
          <p:cNvSpPr>
            <a:spLocks noChangeArrowheads="1"/>
          </p:cNvSpPr>
          <p:nvPr/>
        </p:nvSpPr>
        <p:spPr bwMode="auto">
          <a:xfrm>
            <a:off x="3048000" y="2590800"/>
            <a:ext cx="6096000" cy="1066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58" name="Text Box 6"/>
          <p:cNvSpPr txBox="1">
            <a:spLocks noChangeArrowheads="1"/>
          </p:cNvSpPr>
          <p:nvPr/>
        </p:nvSpPr>
        <p:spPr bwMode="auto">
          <a:xfrm>
            <a:off x="5410200" y="2894013"/>
            <a:ext cx="121065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charset="0"/>
              </a:rPr>
              <a:t>Material A</a:t>
            </a:r>
          </a:p>
        </p:txBody>
      </p:sp>
      <p:grpSp>
        <p:nvGrpSpPr>
          <p:cNvPr id="49160" name="Group 8"/>
          <p:cNvGrpSpPr>
            <a:grpSpLocks/>
          </p:cNvGrpSpPr>
          <p:nvPr/>
        </p:nvGrpSpPr>
        <p:grpSpPr bwMode="auto">
          <a:xfrm>
            <a:off x="3048000" y="5105400"/>
            <a:ext cx="6096000" cy="1066800"/>
            <a:chOff x="960" y="3120"/>
            <a:chExt cx="3840" cy="672"/>
          </a:xfrm>
        </p:grpSpPr>
        <p:sp>
          <p:nvSpPr>
            <p:cNvPr id="49161" name="Rectangle 9"/>
            <p:cNvSpPr>
              <a:spLocks noChangeArrowheads="1"/>
            </p:cNvSpPr>
            <p:nvPr/>
          </p:nvSpPr>
          <p:spPr bwMode="auto">
            <a:xfrm>
              <a:off x="960" y="3120"/>
              <a:ext cx="3840" cy="67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162" name="Text Box 10"/>
            <p:cNvSpPr txBox="1">
              <a:spLocks noChangeArrowheads="1"/>
            </p:cNvSpPr>
            <p:nvPr/>
          </p:nvSpPr>
          <p:spPr bwMode="auto">
            <a:xfrm>
              <a:off x="2467" y="3311"/>
              <a:ext cx="77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charset="0"/>
                </a:rPr>
                <a:t>Material B</a:t>
              </a:r>
            </a:p>
          </p:txBody>
        </p:sp>
      </p:grpSp>
      <p:sp>
        <p:nvSpPr>
          <p:cNvPr id="49163" name="Text Box 11"/>
          <p:cNvSpPr txBox="1">
            <a:spLocks noChangeArrowheads="1"/>
          </p:cNvSpPr>
          <p:nvPr/>
        </p:nvSpPr>
        <p:spPr bwMode="auto">
          <a:xfrm>
            <a:off x="3152775" y="4113213"/>
            <a:ext cx="449366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Arial" charset="0"/>
              </a:rPr>
              <a:t>Material fails adhesively between  A and B</a:t>
            </a:r>
          </a:p>
        </p:txBody>
      </p:sp>
    </p:spTree>
    <p:extLst>
      <p:ext uri="{BB962C8B-B14F-4D97-AF65-F5344CB8AC3E}">
        <p14:creationId xmlns:p14="http://schemas.microsoft.com/office/powerpoint/2010/main" val="1013412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atin typeface="Verdana" charset="0"/>
              </a:rPr>
              <a:t>Adhesive Failure (Craze)</a:t>
            </a:r>
          </a:p>
        </p:txBody>
      </p:sp>
      <p:pic>
        <p:nvPicPr>
          <p:cNvPr id="46084" name="Picture 4" descr="image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964" y="2133600"/>
            <a:ext cx="3195637" cy="3886200"/>
          </a:xfrm>
          <a:prstGeom prst="rect">
            <a:avLst/>
          </a:prstGeom>
          <a:noFill/>
          <a:extLst>
            <a:ext uri="{909E8E84-426E-40dd-AFC4-6F175D3DCCD1}">
              <a14:hiddenFill xmlns="" xmlns:a14="http://schemas.microsoft.com/office/drawing/2010/main">
                <a:solidFill>
                  <a:srgbClr val="FFFFFF"/>
                </a:solidFill>
              </a14:hiddenFill>
            </a:ext>
          </a:extLst>
        </p:spPr>
      </p:pic>
      <p:sp>
        <p:nvSpPr>
          <p:cNvPr id="46085" name="Text Box 5"/>
          <p:cNvSpPr txBox="1">
            <a:spLocks noChangeArrowheads="1"/>
          </p:cNvSpPr>
          <p:nvPr/>
        </p:nvSpPr>
        <p:spPr bwMode="auto">
          <a:xfrm>
            <a:off x="2133600" y="2514601"/>
            <a:ext cx="4114800" cy="2031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a:latin typeface="Arial" charset="0"/>
              </a:rPr>
              <a:t>Schematic representation of the structure at the crack tip in a crazing material are shown at three length scales. It is assumed that only material A crazes. The whole of the craze consists of lain and cross-tie fibrils.</a:t>
            </a:r>
            <a:endParaRPr lang="en-US">
              <a:latin typeface="Arial" charset="0"/>
            </a:endParaRPr>
          </a:p>
          <a:p>
            <a:endParaRPr lang="en-US"/>
          </a:p>
        </p:txBody>
      </p:sp>
      <p:sp>
        <p:nvSpPr>
          <p:cNvPr id="46086" name="Text Box 6"/>
          <p:cNvSpPr txBox="1">
            <a:spLocks noChangeArrowheads="1"/>
          </p:cNvSpPr>
          <p:nvPr/>
        </p:nvSpPr>
        <p:spPr bwMode="auto">
          <a:xfrm>
            <a:off x="2971801" y="6324601"/>
            <a:ext cx="61515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i="1">
                <a:latin typeface="Arial" charset="0"/>
                <a:hlinkClick r:id="rId3"/>
              </a:rPr>
              <a:t>http://www.azom.com/details.asp?ArticleID=2089</a:t>
            </a:r>
            <a:r>
              <a:rPr lang="en-US" sz="2000" b="1" i="1">
                <a:latin typeface="Arial" charset="0"/>
              </a:rPr>
              <a:t> </a:t>
            </a:r>
          </a:p>
        </p:txBody>
      </p:sp>
    </p:spTree>
    <p:extLst>
      <p:ext uri="{BB962C8B-B14F-4D97-AF65-F5344CB8AC3E}">
        <p14:creationId xmlns:p14="http://schemas.microsoft.com/office/powerpoint/2010/main" val="2481445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atin typeface="Verdana" charset="0"/>
              </a:rPr>
              <a:t>Surface </a:t>
            </a:r>
            <a:r>
              <a:rPr lang="en-US" b="1" i="1">
                <a:latin typeface="Verdana" charset="0"/>
              </a:rPr>
              <a:t>Reactions</a:t>
            </a:r>
          </a:p>
        </p:txBody>
      </p:sp>
      <p:sp>
        <p:nvSpPr>
          <p:cNvPr id="21507" name="Rectangle 3"/>
          <p:cNvSpPr>
            <a:spLocks noGrp="1" noChangeArrowheads="1"/>
          </p:cNvSpPr>
          <p:nvPr>
            <p:ph type="body" idx="1"/>
          </p:nvPr>
        </p:nvSpPr>
        <p:spPr/>
        <p:txBody>
          <a:bodyPr/>
          <a:lstStyle/>
          <a:p>
            <a:r>
              <a:rPr lang="en-US">
                <a:latin typeface="Arial" charset="0"/>
              </a:rPr>
              <a:t>Oxidation</a:t>
            </a:r>
          </a:p>
          <a:p>
            <a:r>
              <a:rPr lang="en-US">
                <a:latin typeface="Arial" charset="0"/>
              </a:rPr>
              <a:t>Surface diffusion</a:t>
            </a:r>
          </a:p>
          <a:p>
            <a:r>
              <a:rPr lang="en-US">
                <a:latin typeface="Arial" charset="0"/>
              </a:rPr>
              <a:t>Diffusion and oxidation</a:t>
            </a:r>
          </a:p>
          <a:p>
            <a:r>
              <a:rPr lang="en-US">
                <a:latin typeface="Arial" charset="0"/>
              </a:rPr>
              <a:t>Adventitious carbon bonding</a:t>
            </a:r>
          </a:p>
          <a:p>
            <a:pPr lvl="1"/>
            <a:r>
              <a:rPr lang="en-US">
                <a:latin typeface="Arial" charset="0"/>
              </a:rPr>
              <a:t>Hydrocarbons from the atmosphere</a:t>
            </a:r>
          </a:p>
          <a:p>
            <a:r>
              <a:rPr lang="en-US">
                <a:latin typeface="Arial" charset="0"/>
              </a:rPr>
              <a:t>Surface rearrangement</a:t>
            </a:r>
          </a:p>
          <a:p>
            <a:pPr lvl="1"/>
            <a:r>
              <a:rPr lang="en-US">
                <a:latin typeface="Arial" charset="0"/>
              </a:rPr>
              <a:t>Polymers may reorient to minimize energy</a:t>
            </a:r>
          </a:p>
        </p:txBody>
      </p:sp>
    </p:spTree>
    <p:extLst>
      <p:ext uri="{BB962C8B-B14F-4D97-AF65-F5344CB8AC3E}">
        <p14:creationId xmlns:p14="http://schemas.microsoft.com/office/powerpoint/2010/main" val="4260996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atin typeface="Verdana" charset="0"/>
              </a:rPr>
              <a:t>A </a:t>
            </a:r>
            <a:r>
              <a:rPr lang="en-US" b="1" i="1">
                <a:latin typeface="Verdana" charset="0"/>
              </a:rPr>
              <a:t>Typical</a:t>
            </a:r>
            <a:r>
              <a:rPr lang="en-US">
                <a:latin typeface="Verdana" charset="0"/>
              </a:rPr>
              <a:t> Surface</a:t>
            </a:r>
          </a:p>
        </p:txBody>
      </p:sp>
      <p:grpSp>
        <p:nvGrpSpPr>
          <p:cNvPr id="36875" name="Group 11"/>
          <p:cNvGrpSpPr>
            <a:grpSpLocks/>
          </p:cNvGrpSpPr>
          <p:nvPr/>
        </p:nvGrpSpPr>
        <p:grpSpPr bwMode="auto">
          <a:xfrm>
            <a:off x="2514600" y="2590801"/>
            <a:ext cx="7315200" cy="1844675"/>
            <a:chOff x="624" y="1632"/>
            <a:chExt cx="4608" cy="1162"/>
          </a:xfrm>
        </p:grpSpPr>
        <p:sp>
          <p:nvSpPr>
            <p:cNvPr id="36867" name="Rectangle 3"/>
            <p:cNvSpPr>
              <a:spLocks noChangeArrowheads="1"/>
            </p:cNvSpPr>
            <p:nvPr/>
          </p:nvSpPr>
          <p:spPr bwMode="auto">
            <a:xfrm>
              <a:off x="624" y="2170"/>
              <a:ext cx="4608" cy="62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68" name="Text Box 4"/>
            <p:cNvSpPr txBox="1">
              <a:spLocks noChangeArrowheads="1"/>
            </p:cNvSpPr>
            <p:nvPr/>
          </p:nvSpPr>
          <p:spPr bwMode="auto">
            <a:xfrm>
              <a:off x="1536" y="2352"/>
              <a:ext cx="2785"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latin typeface="Arial" charset="0"/>
                </a:rPr>
                <a:t>Solid material like silicon or aluminum</a:t>
              </a:r>
            </a:p>
          </p:txBody>
        </p:sp>
        <p:sp>
          <p:nvSpPr>
            <p:cNvPr id="36869" name="Rectangle 5"/>
            <p:cNvSpPr>
              <a:spLocks noChangeArrowheads="1"/>
            </p:cNvSpPr>
            <p:nvPr/>
          </p:nvSpPr>
          <p:spPr bwMode="auto">
            <a:xfrm>
              <a:off x="624" y="1882"/>
              <a:ext cx="4608" cy="28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70" name="Text Box 6"/>
            <p:cNvSpPr txBox="1">
              <a:spLocks noChangeArrowheads="1"/>
            </p:cNvSpPr>
            <p:nvPr/>
          </p:nvSpPr>
          <p:spPr bwMode="auto">
            <a:xfrm>
              <a:off x="1440" y="1911"/>
              <a:ext cx="2975"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latin typeface="Arial" charset="0"/>
                </a:rPr>
                <a:t>Oxide layer of about 15 to 20 Angstroms</a:t>
              </a:r>
            </a:p>
          </p:txBody>
        </p:sp>
        <p:sp>
          <p:nvSpPr>
            <p:cNvPr id="36871" name="Rectangle 7"/>
            <p:cNvSpPr>
              <a:spLocks noChangeArrowheads="1"/>
            </p:cNvSpPr>
            <p:nvPr/>
          </p:nvSpPr>
          <p:spPr bwMode="auto">
            <a:xfrm>
              <a:off x="624" y="1642"/>
              <a:ext cx="4608" cy="24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72" name="Text Box 8"/>
            <p:cNvSpPr txBox="1">
              <a:spLocks noChangeArrowheads="1"/>
            </p:cNvSpPr>
            <p:nvPr/>
          </p:nvSpPr>
          <p:spPr bwMode="auto">
            <a:xfrm>
              <a:off x="1200" y="1632"/>
              <a:ext cx="3473"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latin typeface="Arial" charset="0"/>
                </a:rPr>
                <a:t>Hydrocarbon layer of about 15 to 20 Angstroms</a:t>
              </a:r>
            </a:p>
          </p:txBody>
        </p:sp>
      </p:grpSp>
      <p:sp>
        <p:nvSpPr>
          <p:cNvPr id="36874" name="Text Box 10"/>
          <p:cNvSpPr txBox="1">
            <a:spLocks noChangeArrowheads="1"/>
          </p:cNvSpPr>
          <p:nvPr/>
        </p:nvSpPr>
        <p:spPr bwMode="auto">
          <a:xfrm>
            <a:off x="2552701" y="4669964"/>
            <a:ext cx="6147965"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latin typeface="Arial" charset="0"/>
              </a:rPr>
              <a:t>Hydrocarbons and water rapidly adsorb to a metal or </a:t>
            </a:r>
          </a:p>
          <a:p>
            <a:r>
              <a:rPr lang="en-US" dirty="0">
                <a:latin typeface="Arial" charset="0"/>
              </a:rPr>
              <a:t>Silicon surface. Oxides form to a thickness of about 15</a:t>
            </a:r>
          </a:p>
          <a:p>
            <a:r>
              <a:rPr lang="en-US" dirty="0">
                <a:latin typeface="Arial" charset="0"/>
              </a:rPr>
              <a:t>To 20 Angstroms, and hydrocarbons to a similar thickness.</a:t>
            </a:r>
          </a:p>
          <a:p>
            <a:r>
              <a:rPr lang="en-US" dirty="0">
                <a:latin typeface="Arial" charset="0"/>
              </a:rPr>
              <a:t>This is part of the normal surface passivation process.</a:t>
            </a:r>
          </a:p>
        </p:txBody>
      </p:sp>
    </p:spTree>
    <p:extLst>
      <p:ext uri="{BB962C8B-B14F-4D97-AF65-F5344CB8AC3E}">
        <p14:creationId xmlns:p14="http://schemas.microsoft.com/office/powerpoint/2010/main" val="1280243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CD79CE63-4222-9242-8033-BA5BEB034CE6}"/>
              </a:ext>
            </a:extLst>
          </p:cNvPr>
          <p:cNvSpPr>
            <a:spLocks noGrp="1"/>
          </p:cNvSpPr>
          <p:nvPr>
            <p:ph type="sldNum" sz="quarter" idx="10"/>
          </p:nvPr>
        </p:nvSpPr>
        <p:spPr>
          <a:xfrm>
            <a:off x="11603610" y="6492875"/>
            <a:ext cx="368431" cy="3651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57DFDC25-18A9-3F42-B310-629A4A00A4FE}" type="slidenum">
              <a:rPr lang="en-US" altLang="zh-TW">
                <a:solidFill>
                  <a:schemeClr val="tx1"/>
                </a:solidFill>
                <a:latin typeface="Garamond" panose="02020404030301010803" pitchFamily="18" charset="0"/>
                <a:ea typeface="DotumChe" panose="020B0609000101010101" pitchFamily="49" charset="-127"/>
              </a:rPr>
              <a:pPr eaLnBrk="1" hangingPunct="1"/>
              <a:t>4</a:t>
            </a:fld>
            <a:endParaRPr lang="en-US" altLang="zh-TW" dirty="0">
              <a:solidFill>
                <a:schemeClr val="tx1"/>
              </a:solidFill>
              <a:latin typeface="Garamond" panose="02020404030301010803" pitchFamily="18" charset="0"/>
              <a:ea typeface="DotumChe" panose="020B0609000101010101" pitchFamily="49" charset="-127"/>
            </a:endParaRPr>
          </a:p>
        </p:txBody>
      </p:sp>
      <p:pic>
        <p:nvPicPr>
          <p:cNvPr id="17410" name="Picture 4" descr="Pict0005">
            <a:extLst>
              <a:ext uri="{FF2B5EF4-FFF2-40B4-BE49-F238E27FC236}">
                <a16:creationId xmlns:a16="http://schemas.microsoft.com/office/drawing/2014/main" id="{35A48421-B78B-DF4F-9D91-4DD3CBE62E1F}"/>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1836738" y="1484313"/>
            <a:ext cx="8831262" cy="38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3" name="Text Box 5">
            <a:extLst>
              <a:ext uri="{FF2B5EF4-FFF2-40B4-BE49-F238E27FC236}">
                <a16:creationId xmlns:a16="http://schemas.microsoft.com/office/drawing/2014/main" id="{F698191A-E5C1-DE4A-B869-2507E58669C3}"/>
              </a:ext>
            </a:extLst>
          </p:cNvPr>
          <p:cNvSpPr txBox="1">
            <a:spLocks noChangeArrowheads="1"/>
          </p:cNvSpPr>
          <p:nvPr/>
        </p:nvSpPr>
        <p:spPr bwMode="auto">
          <a:xfrm>
            <a:off x="2495551" y="620714"/>
            <a:ext cx="7345363"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TW">
                <a:latin typeface="Arial" charset="0"/>
                <a:ea typeface="新細明體" charset="0"/>
                <a:cs typeface="新細明體" charset="0"/>
              </a:rPr>
              <a:t>For 1 g of Sodium Chloride, the original 1 g cube is successively divided into smaller cubes.</a:t>
            </a:r>
          </a:p>
        </p:txBody>
      </p:sp>
      <p:sp>
        <p:nvSpPr>
          <p:cNvPr id="3" name="Date Placeholder 2">
            <a:extLst>
              <a:ext uri="{FF2B5EF4-FFF2-40B4-BE49-F238E27FC236}">
                <a16:creationId xmlns:a16="http://schemas.microsoft.com/office/drawing/2014/main" id="{7A1943F5-0D6F-E646-ADCE-6DAE5C230000}"/>
              </a:ext>
            </a:extLst>
          </p:cNvPr>
          <p:cNvSpPr>
            <a:spLocks noGrp="1"/>
          </p:cNvSpPr>
          <p:nvPr>
            <p:ph type="dt" sz="half" idx="10"/>
          </p:nvPr>
        </p:nvSpPr>
        <p:spPr>
          <a:xfrm>
            <a:off x="0" y="6492875"/>
            <a:ext cx="810705" cy="365125"/>
          </a:xfrm>
        </p:spPr>
        <p:txBody>
          <a:bodyPr/>
          <a:lstStyle/>
          <a:p>
            <a:pPr algn="r"/>
            <a:fld id="{8C856EC4-3E28-E04A-B758-ED66B1DA37E5}" type="datetime1">
              <a:rPr lang="en-US" smtClean="0"/>
              <a:pPr algn="r"/>
              <a:t>2/24/20</a:t>
            </a:fld>
            <a:endParaRPr lang="en-US" dirty="0"/>
          </a:p>
        </p:txBody>
      </p:sp>
    </p:spTree>
    <p:extLst>
      <p:ext uri="{BB962C8B-B14F-4D97-AF65-F5344CB8AC3E}">
        <p14:creationId xmlns:p14="http://schemas.microsoft.com/office/powerpoint/2010/main" val="1794311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59977B-BEEB-BE47-AEDE-2EEA47348036}"/>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5687E083-0ECC-674C-9633-54C0D6F0F79C}" type="slidenum">
              <a:rPr lang="en-US" altLang="zh-TW">
                <a:solidFill>
                  <a:schemeClr val="tx1"/>
                </a:solidFill>
                <a:latin typeface="Garamond" panose="02020404030301010803" pitchFamily="18" charset="0"/>
                <a:ea typeface="DotumChe" panose="020B0609000101010101" pitchFamily="49" charset="-127"/>
              </a:rPr>
              <a:pPr eaLnBrk="1" hangingPunct="1"/>
              <a:t>40</a:t>
            </a:fld>
            <a:endParaRPr lang="en-US" altLang="zh-TW">
              <a:solidFill>
                <a:schemeClr val="tx1"/>
              </a:solidFill>
              <a:latin typeface="Garamond" panose="02020404030301010803" pitchFamily="18" charset="0"/>
              <a:ea typeface="DotumChe" panose="020B0609000101010101" pitchFamily="49" charset="-127"/>
            </a:endParaRPr>
          </a:p>
        </p:txBody>
      </p:sp>
      <p:sp>
        <p:nvSpPr>
          <p:cNvPr id="533506" name="Rectangle 2">
            <a:extLst>
              <a:ext uri="{FF2B5EF4-FFF2-40B4-BE49-F238E27FC236}">
                <a16:creationId xmlns:a16="http://schemas.microsoft.com/office/drawing/2014/main" id="{EA8C4FEE-8C13-F94A-8F3F-F2D30025C11D}"/>
              </a:ext>
            </a:extLst>
          </p:cNvPr>
          <p:cNvSpPr>
            <a:spLocks noGrp="1" noChangeArrowheads="1"/>
          </p:cNvSpPr>
          <p:nvPr>
            <p:ph type="title"/>
          </p:nvPr>
        </p:nvSpPr>
        <p:spPr/>
        <p:txBody>
          <a:bodyPr/>
          <a:lstStyle/>
          <a:p>
            <a:pPr eaLnBrk="1" hangingPunct="1"/>
            <a:r>
              <a:rPr lang="en-US" altLang="zh-TW" sz="4000">
                <a:effectLst>
                  <a:outerShdw blurRad="38100" dist="38100" dir="2700000" algn="tl">
                    <a:srgbClr val="C0C0C0"/>
                  </a:outerShdw>
                </a:effectLst>
              </a:rPr>
              <a:t>Reduction of surface energy for a nanoparticle:</a:t>
            </a:r>
          </a:p>
        </p:txBody>
      </p:sp>
      <p:sp>
        <p:nvSpPr>
          <p:cNvPr id="533507" name="Rectangle 3">
            <a:extLst>
              <a:ext uri="{FF2B5EF4-FFF2-40B4-BE49-F238E27FC236}">
                <a16:creationId xmlns:a16="http://schemas.microsoft.com/office/drawing/2014/main" id="{E0E6B87E-6833-534C-8930-B75FDD0F6CBE}"/>
              </a:ext>
            </a:extLst>
          </p:cNvPr>
          <p:cNvSpPr>
            <a:spLocks noGrp="1" noChangeArrowheads="1"/>
          </p:cNvSpPr>
          <p:nvPr>
            <p:ph type="body" idx="1"/>
          </p:nvPr>
        </p:nvSpPr>
        <p:spPr>
          <a:xfrm>
            <a:off x="838199" y="1825625"/>
            <a:ext cx="10783957" cy="4351338"/>
          </a:xfrm>
        </p:spPr>
        <p:txBody>
          <a:bodyPr/>
          <a:lstStyle/>
          <a:p>
            <a:pPr eaLnBrk="1" hangingPunct="1"/>
            <a:r>
              <a:rPr lang="en-US" altLang="zh-TW" dirty="0">
                <a:effectLst>
                  <a:outerShdw blurRad="38100" dist="38100" dir="2700000" algn="tl">
                    <a:srgbClr val="C0C0C0"/>
                  </a:outerShdw>
                </a:effectLst>
              </a:rPr>
              <a:t>One is to reduce the total surface area. That is, surface tends to become spherical.</a:t>
            </a:r>
          </a:p>
          <a:p>
            <a:pPr eaLnBrk="1" hangingPunct="1"/>
            <a:endParaRPr lang="en-US" altLang="zh-TW" dirty="0">
              <a:effectLst>
                <a:outerShdw blurRad="38100" dist="38100" dir="2700000" algn="tl">
                  <a:srgbClr val="C0C0C0"/>
                </a:outerShdw>
              </a:effectLst>
            </a:endParaRPr>
          </a:p>
          <a:p>
            <a:pPr eaLnBrk="1" hangingPunct="1"/>
            <a:r>
              <a:rPr lang="en-US" altLang="zh-TW" dirty="0">
                <a:effectLst>
                  <a:outerShdw blurRad="38100" dist="38100" dir="2700000" algn="tl">
                    <a:srgbClr val="C0C0C0"/>
                  </a:outerShdw>
                </a:effectLst>
              </a:rPr>
              <a:t>For crystalline particle, facets forms because they have smaller surface energy than a spherical surface does. Since facets with a lower Miller Index have a lower surface energy than that with a higher Miller Index. Therefore, crystal is often surrounded by low index surfaces.</a:t>
            </a:r>
          </a:p>
          <a:p>
            <a:pPr eaLnBrk="1" hangingPunct="1"/>
            <a:endParaRPr lang="en-US" altLang="zh-TW" dirty="0">
              <a:effectLst>
                <a:outerShdw blurRad="38100" dist="38100" dir="2700000" algn="tl">
                  <a:srgbClr val="C0C0C0"/>
                </a:outerShdw>
              </a:effectLst>
            </a:endParaRPr>
          </a:p>
        </p:txBody>
      </p:sp>
      <p:sp>
        <p:nvSpPr>
          <p:cNvPr id="3" name="Date Placeholder 2">
            <a:extLst>
              <a:ext uri="{FF2B5EF4-FFF2-40B4-BE49-F238E27FC236}">
                <a16:creationId xmlns:a16="http://schemas.microsoft.com/office/drawing/2014/main" id="{EF749EA1-322A-E047-B3A1-842B7948D11C}"/>
              </a:ext>
            </a:extLst>
          </p:cNvPr>
          <p:cNvSpPr>
            <a:spLocks noGrp="1"/>
          </p:cNvSpPr>
          <p:nvPr>
            <p:ph type="dt" sz="half" idx="10"/>
          </p:nvPr>
        </p:nvSpPr>
        <p:spPr/>
        <p:txBody>
          <a:bodyPr/>
          <a:lstStyle/>
          <a:p>
            <a:fld id="{C5931891-AE33-6E4E-B7EF-F524E4C147C9}" type="datetime1">
              <a:rPr lang="en-US" smtClean="0"/>
              <a:t>2/24/20</a:t>
            </a:fld>
            <a:endParaRPr lang="en-US"/>
          </a:p>
        </p:txBody>
      </p:sp>
      <p:sp>
        <p:nvSpPr>
          <p:cNvPr id="2" name="Decagon 1">
            <a:extLst>
              <a:ext uri="{FF2B5EF4-FFF2-40B4-BE49-F238E27FC236}">
                <a16:creationId xmlns:a16="http://schemas.microsoft.com/office/drawing/2014/main" id="{A8791A70-C38F-5A49-B52D-1B817EA659ED}"/>
              </a:ext>
            </a:extLst>
          </p:cNvPr>
          <p:cNvSpPr/>
          <p:nvPr/>
        </p:nvSpPr>
        <p:spPr>
          <a:xfrm>
            <a:off x="11622156" y="155542"/>
            <a:ext cx="433633" cy="414779"/>
          </a:xfrm>
          <a:prstGeom prst="dec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3489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B822451F-FDD4-2143-A696-5A570DA2F7BB}"/>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B5DEAA45-62E2-264D-9815-9351F50AC5D1}" type="slidenum">
              <a:rPr lang="en-US" altLang="zh-TW">
                <a:solidFill>
                  <a:schemeClr val="tx1"/>
                </a:solidFill>
                <a:latin typeface="Garamond" panose="02020404030301010803" pitchFamily="18" charset="0"/>
                <a:ea typeface="DotumChe" panose="020B0609000101010101" pitchFamily="49" charset="-127"/>
              </a:rPr>
              <a:pPr eaLnBrk="1" hangingPunct="1"/>
              <a:t>41</a:t>
            </a:fld>
            <a:endParaRPr lang="en-US" altLang="zh-TW">
              <a:solidFill>
                <a:schemeClr val="tx1"/>
              </a:solidFill>
              <a:latin typeface="Garamond" panose="02020404030301010803" pitchFamily="18" charset="0"/>
              <a:ea typeface="DotumChe" panose="020B0609000101010101" pitchFamily="49" charset="-127"/>
            </a:endParaRPr>
          </a:p>
        </p:txBody>
      </p:sp>
      <p:pic>
        <p:nvPicPr>
          <p:cNvPr id="30722" name="Picture 6" descr="Fig2-7">
            <a:extLst>
              <a:ext uri="{FF2B5EF4-FFF2-40B4-BE49-F238E27FC236}">
                <a16:creationId xmlns:a16="http://schemas.microsoft.com/office/drawing/2014/main" id="{E21ACAAD-58A9-514B-8E52-6E12BD11F16D}"/>
              </a:ext>
            </a:extLst>
          </p:cNvPr>
          <p:cNvPicPr>
            <a:picLocks noChangeAspect="1" noChangeArrowheads="1"/>
          </p:cNvPicPr>
          <p:nvPr/>
        </p:nvPicPr>
        <p:blipFill>
          <a:blip r:embed="rId2">
            <a:lum contrast="24000"/>
            <a:extLst>
              <a:ext uri="{28A0092B-C50C-407E-A947-70E740481C1C}">
                <a14:useLocalDpi xmlns:a14="http://schemas.microsoft.com/office/drawing/2010/main" val="0"/>
              </a:ext>
            </a:extLst>
          </a:blip>
          <a:srcRect/>
          <a:stretch>
            <a:fillRect/>
          </a:stretch>
        </p:blipFill>
        <p:spPr bwMode="auto">
          <a:xfrm>
            <a:off x="2339429" y="255683"/>
            <a:ext cx="8037024" cy="646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4792F37F-02EC-FC4C-8026-7276DFC9DEEB}"/>
              </a:ext>
            </a:extLst>
          </p:cNvPr>
          <p:cNvSpPr>
            <a:spLocks noGrp="1"/>
          </p:cNvSpPr>
          <p:nvPr>
            <p:ph type="dt" sz="half" idx="10"/>
          </p:nvPr>
        </p:nvSpPr>
        <p:spPr/>
        <p:txBody>
          <a:bodyPr/>
          <a:lstStyle/>
          <a:p>
            <a:fld id="{4D6CA79E-92CB-D74C-8834-C07EFABF180F}" type="datetime1">
              <a:rPr lang="en-US" smtClean="0"/>
              <a:t>2/24/20</a:t>
            </a:fld>
            <a:endParaRPr lang="en-US"/>
          </a:p>
        </p:txBody>
      </p:sp>
    </p:spTree>
    <p:extLst>
      <p:ext uri="{BB962C8B-B14F-4D97-AF65-F5344CB8AC3E}">
        <p14:creationId xmlns:p14="http://schemas.microsoft.com/office/powerpoint/2010/main" val="1947717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AC4B38A7-98D1-4347-95AF-FD46E8332C65}"/>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518C8549-EF31-1B49-B905-D1A52C55BA77}" type="slidenum">
              <a:rPr lang="en-US" altLang="zh-TW">
                <a:solidFill>
                  <a:schemeClr val="tx1"/>
                </a:solidFill>
                <a:latin typeface="Garamond" panose="02020404030301010803" pitchFamily="18" charset="0"/>
                <a:ea typeface="DotumChe" panose="020B0609000101010101" pitchFamily="49" charset="-127"/>
              </a:rPr>
              <a:pPr eaLnBrk="1" hangingPunct="1"/>
              <a:t>42</a:t>
            </a:fld>
            <a:endParaRPr lang="en-US" altLang="zh-TW">
              <a:solidFill>
                <a:schemeClr val="tx1"/>
              </a:solidFill>
              <a:latin typeface="Garamond" panose="02020404030301010803" pitchFamily="18" charset="0"/>
              <a:ea typeface="DotumChe" panose="020B0609000101010101" pitchFamily="49" charset="-127"/>
            </a:endParaRPr>
          </a:p>
        </p:txBody>
      </p:sp>
      <p:pic>
        <p:nvPicPr>
          <p:cNvPr id="31746" name="Picture 6" descr="Fig2-8">
            <a:extLst>
              <a:ext uri="{FF2B5EF4-FFF2-40B4-BE49-F238E27FC236}">
                <a16:creationId xmlns:a16="http://schemas.microsoft.com/office/drawing/2014/main" id="{2E57475A-8246-AF47-A26B-C0E9D8017585}"/>
              </a:ext>
            </a:extLst>
          </p:cNvPr>
          <p:cNvPicPr>
            <a:picLocks noChangeAspect="1" noChangeArrowheads="1"/>
          </p:cNvPicPr>
          <p:nvPr/>
        </p:nvPicPr>
        <p:blipFill>
          <a:blip r:embed="rId2">
            <a:lum contrast="42000"/>
            <a:extLst>
              <a:ext uri="{28A0092B-C50C-407E-A947-70E740481C1C}">
                <a14:useLocalDpi xmlns:a14="http://schemas.microsoft.com/office/drawing/2010/main" val="0"/>
              </a:ext>
            </a:extLst>
          </a:blip>
          <a:srcRect/>
          <a:stretch>
            <a:fillRect/>
          </a:stretch>
        </p:blipFill>
        <p:spPr bwMode="auto">
          <a:xfrm>
            <a:off x="2782889" y="620714"/>
            <a:ext cx="6791325"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063" name="Text Box 7">
            <a:extLst>
              <a:ext uri="{FF2B5EF4-FFF2-40B4-BE49-F238E27FC236}">
                <a16:creationId xmlns:a16="http://schemas.microsoft.com/office/drawing/2014/main" id="{C3C92B47-AC1C-AD44-A0A8-3102A01AAC78}"/>
              </a:ext>
            </a:extLst>
          </p:cNvPr>
          <p:cNvSpPr txBox="1">
            <a:spLocks noChangeArrowheads="1"/>
          </p:cNvSpPr>
          <p:nvPr/>
        </p:nvSpPr>
        <p:spPr bwMode="auto">
          <a:xfrm>
            <a:off x="838200" y="2193442"/>
            <a:ext cx="3527425"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spcBef>
                <a:spcPct val="50000"/>
              </a:spcBef>
            </a:pPr>
            <a:r>
              <a:rPr lang="en-US" altLang="zh-TW" dirty="0"/>
              <a:t>Wulff plot: using </a:t>
            </a:r>
            <a:r>
              <a:rPr lang="en-US" altLang="zh-TW" dirty="0" err="1"/>
              <a:t>γ</a:t>
            </a:r>
            <a:r>
              <a:rPr lang="en-US" altLang="zh-TW" baseline="-25000" dirty="0" err="1"/>
              <a:t>i</a:t>
            </a:r>
            <a:r>
              <a:rPr lang="en-US" altLang="zh-TW" dirty="0"/>
              <a:t> = Ch</a:t>
            </a:r>
            <a:r>
              <a:rPr lang="en-US" altLang="zh-TW" baseline="-25000" dirty="0"/>
              <a:t>i</a:t>
            </a:r>
            <a:r>
              <a:rPr lang="en-US" altLang="zh-TW" dirty="0"/>
              <a:t> where C is the constant and h</a:t>
            </a:r>
            <a:r>
              <a:rPr lang="en-US" altLang="zh-TW" baseline="-25000" dirty="0"/>
              <a:t>i</a:t>
            </a:r>
            <a:r>
              <a:rPr lang="en-US" altLang="zh-TW" dirty="0"/>
              <a:t> is the perpendicular distance.</a:t>
            </a:r>
            <a:endParaRPr lang="en-US" altLang="zh-TW" baseline="-25000" dirty="0"/>
          </a:p>
        </p:txBody>
      </p:sp>
      <p:sp>
        <p:nvSpPr>
          <p:cNvPr id="3" name="Date Placeholder 2">
            <a:extLst>
              <a:ext uri="{FF2B5EF4-FFF2-40B4-BE49-F238E27FC236}">
                <a16:creationId xmlns:a16="http://schemas.microsoft.com/office/drawing/2014/main" id="{63CB02D2-1ED2-D84C-8F01-BD7444D6369D}"/>
              </a:ext>
            </a:extLst>
          </p:cNvPr>
          <p:cNvSpPr>
            <a:spLocks noGrp="1"/>
          </p:cNvSpPr>
          <p:nvPr>
            <p:ph type="dt" sz="half" idx="10"/>
          </p:nvPr>
        </p:nvSpPr>
        <p:spPr/>
        <p:txBody>
          <a:bodyPr/>
          <a:lstStyle/>
          <a:p>
            <a:fld id="{660DC0DD-5F00-4746-8512-9D1FB18DBE4B}" type="datetime1">
              <a:rPr lang="en-US" smtClean="0"/>
              <a:t>2/24/20</a:t>
            </a:fld>
            <a:endParaRPr lang="en-US"/>
          </a:p>
        </p:txBody>
      </p:sp>
    </p:spTree>
    <p:extLst>
      <p:ext uri="{BB962C8B-B14F-4D97-AF65-F5344CB8AC3E}">
        <p14:creationId xmlns:p14="http://schemas.microsoft.com/office/powerpoint/2010/main" val="4290187386"/>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C84E5C-3A61-9C4C-8434-EB9E0D9540F4}"/>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D10A58A9-9325-A443-AACF-220E88C36A83}" type="slidenum">
              <a:rPr lang="en-US" altLang="zh-TW">
                <a:solidFill>
                  <a:schemeClr val="tx1"/>
                </a:solidFill>
                <a:latin typeface="Garamond" panose="02020404030301010803" pitchFamily="18" charset="0"/>
                <a:ea typeface="DotumChe" panose="020B0609000101010101" pitchFamily="49" charset="-127"/>
              </a:rPr>
              <a:pPr eaLnBrk="1" hangingPunct="1"/>
              <a:t>43</a:t>
            </a:fld>
            <a:endParaRPr lang="en-US" altLang="zh-TW">
              <a:solidFill>
                <a:schemeClr val="tx1"/>
              </a:solidFill>
              <a:latin typeface="Garamond" panose="02020404030301010803" pitchFamily="18" charset="0"/>
              <a:ea typeface="DotumChe" panose="020B0609000101010101" pitchFamily="49" charset="-127"/>
            </a:endParaRPr>
          </a:p>
        </p:txBody>
      </p:sp>
      <p:sp>
        <p:nvSpPr>
          <p:cNvPr id="560130" name="Rectangle 2">
            <a:extLst>
              <a:ext uri="{FF2B5EF4-FFF2-40B4-BE49-F238E27FC236}">
                <a16:creationId xmlns:a16="http://schemas.microsoft.com/office/drawing/2014/main" id="{F0094BD4-131F-F04E-9024-28989320AEF6}"/>
              </a:ext>
            </a:extLst>
          </p:cNvPr>
          <p:cNvSpPr>
            <a:spLocks noGrp="1" noChangeArrowheads="1"/>
          </p:cNvSpPr>
          <p:nvPr>
            <p:ph type="title"/>
          </p:nvPr>
        </p:nvSpPr>
        <p:spPr/>
        <p:txBody>
          <a:bodyPr/>
          <a:lstStyle/>
          <a:p>
            <a:pPr eaLnBrk="1" hangingPunct="1"/>
            <a:r>
              <a:rPr lang="en-US" altLang="zh-TW">
                <a:effectLst>
                  <a:outerShdw blurRad="38100" dist="38100" dir="2700000" algn="tl">
                    <a:srgbClr val="C0C0C0"/>
                  </a:outerShdw>
                </a:effectLst>
              </a:rPr>
              <a:t>Crystal Grown with Nonfacets</a:t>
            </a:r>
          </a:p>
        </p:txBody>
      </p:sp>
      <p:sp>
        <p:nvSpPr>
          <p:cNvPr id="560131" name="Rectangle 3">
            <a:extLst>
              <a:ext uri="{FF2B5EF4-FFF2-40B4-BE49-F238E27FC236}">
                <a16:creationId xmlns:a16="http://schemas.microsoft.com/office/drawing/2014/main" id="{77DD9893-F93A-AC47-A314-7FAC1F2D408B}"/>
              </a:ext>
            </a:extLst>
          </p:cNvPr>
          <p:cNvSpPr>
            <a:spLocks noGrp="1" noChangeArrowheads="1"/>
          </p:cNvSpPr>
          <p:nvPr>
            <p:ph type="body" idx="1"/>
          </p:nvPr>
        </p:nvSpPr>
        <p:spPr>
          <a:xfrm>
            <a:off x="1432874" y="1599382"/>
            <a:ext cx="9920926" cy="4351338"/>
          </a:xfrm>
        </p:spPr>
        <p:txBody>
          <a:bodyPr/>
          <a:lstStyle/>
          <a:p>
            <a:pPr eaLnBrk="1" hangingPunct="1">
              <a:lnSpc>
                <a:spcPct val="90000"/>
              </a:lnSpc>
            </a:pPr>
            <a:r>
              <a:rPr lang="en-US" altLang="zh-TW" dirty="0">
                <a:effectLst>
                  <a:outerShdw blurRad="38100" dist="38100" dir="2700000" algn="tl">
                    <a:srgbClr val="C0C0C0"/>
                  </a:outerShdw>
                </a:effectLst>
              </a:rPr>
              <a:t>At certain high temperature, the equilibrium crystal surfaces may not be smooth, and difference in surface energy of various crystal facets may disappear. Such a transition is called surface roughening or roughening transition. Most nanoparticles grown at elevated temperature are spherical in shape (not facets). </a:t>
            </a:r>
          </a:p>
          <a:p>
            <a:pPr eaLnBrk="1" hangingPunct="1">
              <a:lnSpc>
                <a:spcPct val="90000"/>
              </a:lnSpc>
            </a:pPr>
            <a:endParaRPr lang="en-US" altLang="zh-TW" dirty="0">
              <a:effectLst>
                <a:outerShdw blurRad="38100" dist="38100" dir="2700000" algn="tl">
                  <a:srgbClr val="C0C0C0"/>
                </a:outerShdw>
              </a:effectLst>
            </a:endParaRPr>
          </a:p>
          <a:p>
            <a:pPr eaLnBrk="1" hangingPunct="1">
              <a:lnSpc>
                <a:spcPct val="90000"/>
              </a:lnSpc>
            </a:pPr>
            <a:r>
              <a:rPr lang="en-US" altLang="zh-TW" dirty="0">
                <a:effectLst>
                  <a:outerShdw blurRad="38100" dist="38100" dir="2700000" algn="tl">
                    <a:srgbClr val="C0C0C0"/>
                  </a:outerShdw>
                </a:effectLst>
              </a:rPr>
              <a:t>Kinetic factors (processing or crystal growth conditions) may also prevent formation of facets.</a:t>
            </a:r>
          </a:p>
        </p:txBody>
      </p:sp>
      <p:sp>
        <p:nvSpPr>
          <p:cNvPr id="3" name="Date Placeholder 2">
            <a:extLst>
              <a:ext uri="{FF2B5EF4-FFF2-40B4-BE49-F238E27FC236}">
                <a16:creationId xmlns:a16="http://schemas.microsoft.com/office/drawing/2014/main" id="{CDD01002-1F2F-7F47-A977-5BC11A2C2081}"/>
              </a:ext>
            </a:extLst>
          </p:cNvPr>
          <p:cNvSpPr>
            <a:spLocks noGrp="1"/>
          </p:cNvSpPr>
          <p:nvPr>
            <p:ph type="dt" sz="half" idx="10"/>
          </p:nvPr>
        </p:nvSpPr>
        <p:spPr/>
        <p:txBody>
          <a:bodyPr/>
          <a:lstStyle/>
          <a:p>
            <a:fld id="{B29A1CBA-A289-6545-A319-7677F32BDA2E}" type="datetime1">
              <a:rPr lang="en-US" smtClean="0"/>
              <a:t>2/24/20</a:t>
            </a:fld>
            <a:endParaRPr lang="en-US"/>
          </a:p>
        </p:txBody>
      </p:sp>
    </p:spTree>
    <p:extLst>
      <p:ext uri="{BB962C8B-B14F-4D97-AF65-F5344CB8AC3E}">
        <p14:creationId xmlns:p14="http://schemas.microsoft.com/office/powerpoint/2010/main" val="3072251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8C6193-F11B-2A4C-9760-64BA88547FBD}"/>
              </a:ext>
            </a:extLst>
          </p:cNvPr>
          <p:cNvSpPr>
            <a:spLocks noGrp="1"/>
          </p:cNvSpPr>
          <p:nvPr>
            <p:ph type="sldNum" sz="quarter" idx="10"/>
          </p:nvPr>
        </p:nvSpPr>
        <p:spPr>
          <a:xfrm>
            <a:off x="11038002" y="6359032"/>
            <a:ext cx="2743200" cy="3651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55F65AED-85F9-8749-857F-91D84B079391}" type="slidenum">
              <a:rPr lang="en-US" altLang="zh-TW">
                <a:solidFill>
                  <a:schemeClr val="tx1"/>
                </a:solidFill>
                <a:latin typeface="Garamond" panose="02020404030301010803" pitchFamily="18" charset="0"/>
                <a:ea typeface="DotumChe" panose="020B0609000101010101" pitchFamily="49" charset="-127"/>
              </a:rPr>
              <a:pPr eaLnBrk="1" hangingPunct="1"/>
              <a:t>44</a:t>
            </a:fld>
            <a:endParaRPr lang="en-US" altLang="zh-TW" dirty="0">
              <a:solidFill>
                <a:schemeClr val="tx1"/>
              </a:solidFill>
              <a:latin typeface="Garamond" panose="02020404030301010803" pitchFamily="18" charset="0"/>
              <a:ea typeface="DotumChe" panose="020B0609000101010101" pitchFamily="49" charset="-127"/>
            </a:endParaRPr>
          </a:p>
        </p:txBody>
      </p:sp>
      <p:sp>
        <p:nvSpPr>
          <p:cNvPr id="534530" name="Rectangle 2">
            <a:extLst>
              <a:ext uri="{FF2B5EF4-FFF2-40B4-BE49-F238E27FC236}">
                <a16:creationId xmlns:a16="http://schemas.microsoft.com/office/drawing/2014/main" id="{8644E879-91D5-2C42-BA5C-7C41694B8442}"/>
              </a:ext>
            </a:extLst>
          </p:cNvPr>
          <p:cNvSpPr>
            <a:spLocks noGrp="1" noChangeArrowheads="1"/>
          </p:cNvSpPr>
          <p:nvPr>
            <p:ph type="title"/>
          </p:nvPr>
        </p:nvSpPr>
        <p:spPr>
          <a:xfrm>
            <a:off x="875890" y="22144"/>
            <a:ext cx="10851037" cy="1325563"/>
          </a:xfrm>
        </p:spPr>
        <p:txBody>
          <a:bodyPr/>
          <a:lstStyle/>
          <a:p>
            <a:pPr eaLnBrk="1" hangingPunct="1"/>
            <a:r>
              <a:rPr lang="en-US" altLang="zh-TW" sz="4000" dirty="0">
                <a:effectLst>
                  <a:outerShdw blurRad="38100" dist="38100" dir="2700000" algn="tl">
                    <a:srgbClr val="C0C0C0"/>
                  </a:outerShdw>
                </a:effectLst>
              </a:rPr>
              <a:t>Mechanisms for reduction of overall surface energy</a:t>
            </a:r>
          </a:p>
        </p:txBody>
      </p:sp>
      <p:sp>
        <p:nvSpPr>
          <p:cNvPr id="534531" name="Rectangle 3">
            <a:extLst>
              <a:ext uri="{FF2B5EF4-FFF2-40B4-BE49-F238E27FC236}">
                <a16:creationId xmlns:a16="http://schemas.microsoft.com/office/drawing/2014/main" id="{A8C714DD-A858-9842-979B-32F2FA1D8944}"/>
              </a:ext>
            </a:extLst>
          </p:cNvPr>
          <p:cNvSpPr>
            <a:spLocks noGrp="1" noChangeArrowheads="1"/>
          </p:cNvSpPr>
          <p:nvPr>
            <p:ph type="body" idx="1"/>
          </p:nvPr>
        </p:nvSpPr>
        <p:spPr>
          <a:xfrm>
            <a:off x="1036948" y="1445591"/>
            <a:ext cx="10567448" cy="4525962"/>
          </a:xfrm>
        </p:spPr>
        <p:txBody>
          <a:bodyPr>
            <a:noAutofit/>
          </a:bodyPr>
          <a:lstStyle/>
          <a:p>
            <a:pPr marL="0" indent="0" eaLnBrk="1" hangingPunct="1">
              <a:lnSpc>
                <a:spcPct val="80000"/>
              </a:lnSpc>
              <a:buNone/>
            </a:pPr>
            <a:r>
              <a:rPr lang="en-US" altLang="zh-TW" sz="2400" dirty="0">
                <a:effectLst>
                  <a:outerShdw blurRad="38100" dist="38100" dir="2700000" algn="tl">
                    <a:srgbClr val="C0C0C0"/>
                  </a:outerShdw>
                </a:effectLst>
              </a:rPr>
              <a:t>Combining individual nanostructures together to form large structures so as to reduce the overall surface area, which includes:</a:t>
            </a:r>
          </a:p>
          <a:p>
            <a:pPr marL="496888" indent="-496888" eaLnBrk="1" hangingPunct="1">
              <a:lnSpc>
                <a:spcPct val="80000"/>
              </a:lnSpc>
            </a:pPr>
            <a:r>
              <a:rPr lang="en-US" altLang="zh-TW" sz="2400" dirty="0">
                <a:solidFill>
                  <a:srgbClr val="FF0000"/>
                </a:solidFill>
                <a:effectLst>
                  <a:outerShdw blurRad="38100" dist="38100" dir="2700000" algn="tl">
                    <a:srgbClr val="C0C0C0"/>
                  </a:outerShdw>
                </a:effectLst>
              </a:rPr>
              <a:t>Sintering</a:t>
            </a:r>
            <a:r>
              <a:rPr lang="en-US" altLang="zh-TW" sz="2400" dirty="0">
                <a:effectLst>
                  <a:outerShdw blurRad="38100" dist="38100" dir="2700000" algn="tl">
                    <a:srgbClr val="C0C0C0"/>
                  </a:outerShdw>
                </a:effectLst>
              </a:rPr>
              <a:t>: individual structures merge together which occurs at 70% of T</a:t>
            </a:r>
            <a:r>
              <a:rPr lang="en-US" altLang="zh-TW" sz="2400" baseline="-25000" dirty="0">
                <a:effectLst>
                  <a:outerShdw blurRad="38100" dist="38100" dir="2700000" algn="tl">
                    <a:srgbClr val="C0C0C0"/>
                  </a:outerShdw>
                </a:effectLst>
              </a:rPr>
              <a:t>m</a:t>
            </a:r>
            <a:r>
              <a:rPr lang="en-US" altLang="zh-TW" sz="2400" dirty="0">
                <a:effectLst>
                  <a:outerShdw blurRad="38100" dist="38100" dir="2700000" algn="tl">
                    <a:srgbClr val="C0C0C0"/>
                  </a:outerShdw>
                </a:effectLst>
              </a:rPr>
              <a:t>. Replacing solid-vapor interface by solid-solid interface and becomes polycrystalline.</a:t>
            </a:r>
          </a:p>
          <a:p>
            <a:pPr marL="496888" indent="-496888" eaLnBrk="1" hangingPunct="1">
              <a:lnSpc>
                <a:spcPct val="80000"/>
              </a:lnSpc>
            </a:pPr>
            <a:endParaRPr lang="en-US" altLang="zh-TW" sz="2400" dirty="0">
              <a:effectLst>
                <a:outerShdw blurRad="38100" dist="38100" dir="2700000" algn="tl">
                  <a:srgbClr val="C0C0C0"/>
                </a:outerShdw>
              </a:effectLst>
            </a:endParaRPr>
          </a:p>
          <a:p>
            <a:pPr marL="496888" indent="-496888" eaLnBrk="1" hangingPunct="1">
              <a:lnSpc>
                <a:spcPct val="80000"/>
              </a:lnSpc>
            </a:pPr>
            <a:r>
              <a:rPr lang="en-US" altLang="zh-TW" sz="2400" dirty="0">
                <a:solidFill>
                  <a:srgbClr val="FF0000"/>
                </a:solidFill>
                <a:effectLst>
                  <a:outerShdw blurRad="38100" dist="38100" dir="2700000" algn="tl">
                    <a:srgbClr val="C0C0C0"/>
                  </a:outerShdw>
                </a:effectLst>
              </a:rPr>
              <a:t>Ostwald ripening: </a:t>
            </a:r>
            <a:r>
              <a:rPr lang="en-US" altLang="zh-TW" sz="2400" dirty="0">
                <a:effectLst>
                  <a:outerShdw blurRad="38100" dist="38100" dir="2700000" algn="tl">
                    <a:srgbClr val="C0C0C0"/>
                  </a:outerShdw>
                </a:effectLst>
              </a:rPr>
              <a:t>A large one grows at the expense of the smaller one until the latter disappears completely, and becomes a single crystal. It occurs at relatively low temperature.</a:t>
            </a:r>
          </a:p>
          <a:p>
            <a:pPr marL="496888" indent="-496888" eaLnBrk="1" hangingPunct="1">
              <a:lnSpc>
                <a:spcPct val="80000"/>
              </a:lnSpc>
            </a:pPr>
            <a:endParaRPr lang="en-US" altLang="zh-TW" sz="2400" dirty="0">
              <a:effectLst>
                <a:outerShdw blurRad="38100" dist="38100" dir="2700000" algn="tl">
                  <a:srgbClr val="C0C0C0"/>
                </a:outerShdw>
              </a:effectLst>
            </a:endParaRPr>
          </a:p>
          <a:p>
            <a:pPr marL="496888" indent="-496888" eaLnBrk="1" hangingPunct="1">
              <a:lnSpc>
                <a:spcPct val="80000"/>
              </a:lnSpc>
            </a:pPr>
            <a:r>
              <a:rPr lang="en-US" altLang="zh-TW" sz="2400" dirty="0">
                <a:solidFill>
                  <a:srgbClr val="FF0000"/>
                </a:solidFill>
                <a:effectLst>
                  <a:outerShdw blurRad="38100" dist="38100" dir="2700000" algn="tl">
                    <a:srgbClr val="C0C0C0"/>
                  </a:outerShdw>
                </a:effectLst>
              </a:rPr>
              <a:t>Agglomeration</a:t>
            </a:r>
            <a:r>
              <a:rPr lang="en-US" altLang="zh-TW" sz="2400" dirty="0">
                <a:effectLst>
                  <a:outerShdw blurRad="38100" dist="38100" dir="2700000" algn="tl">
                    <a:srgbClr val="C0C0C0"/>
                  </a:outerShdw>
                </a:effectLst>
              </a:rPr>
              <a:t> of individual nanostructures through chemical bonds and physical attraction forces  at interfaces without altering the individual nanostructures. The smaller the particles, the greater the bonding forces are.</a:t>
            </a:r>
          </a:p>
        </p:txBody>
      </p:sp>
      <p:sp>
        <p:nvSpPr>
          <p:cNvPr id="3" name="Date Placeholder 2">
            <a:extLst>
              <a:ext uri="{FF2B5EF4-FFF2-40B4-BE49-F238E27FC236}">
                <a16:creationId xmlns:a16="http://schemas.microsoft.com/office/drawing/2014/main" id="{254E551F-4E8C-6A4D-B390-7195A64BAF0A}"/>
              </a:ext>
            </a:extLst>
          </p:cNvPr>
          <p:cNvSpPr>
            <a:spLocks noGrp="1"/>
          </p:cNvSpPr>
          <p:nvPr>
            <p:ph type="dt" sz="half" idx="10"/>
          </p:nvPr>
        </p:nvSpPr>
        <p:spPr>
          <a:xfrm>
            <a:off x="2751841" y="6173787"/>
            <a:ext cx="2743200" cy="365125"/>
          </a:xfrm>
        </p:spPr>
        <p:txBody>
          <a:bodyPr/>
          <a:lstStyle/>
          <a:p>
            <a:fld id="{7FB1D583-8C2A-BE41-B71F-052794C48609}" type="datetime1">
              <a:rPr lang="en-US" smtClean="0"/>
              <a:t>2/24/20</a:t>
            </a:fld>
            <a:endParaRPr lang="en-US" dirty="0"/>
          </a:p>
        </p:txBody>
      </p:sp>
    </p:spTree>
    <p:extLst>
      <p:ext uri="{BB962C8B-B14F-4D97-AF65-F5344CB8AC3E}">
        <p14:creationId xmlns:p14="http://schemas.microsoft.com/office/powerpoint/2010/main" val="1418928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6BA3-8DEF-9040-AD9E-E03A5E563C6E}"/>
              </a:ext>
            </a:extLst>
          </p:cNvPr>
          <p:cNvSpPr>
            <a:spLocks noGrp="1"/>
          </p:cNvSpPr>
          <p:nvPr>
            <p:ph type="title"/>
          </p:nvPr>
        </p:nvSpPr>
        <p:spPr/>
        <p:txBody>
          <a:bodyPr/>
          <a:lstStyle/>
          <a:p>
            <a:pPr>
              <a:defRPr/>
            </a:pPr>
            <a:r>
              <a:rPr lang="en-US" dirty="0"/>
              <a:t>Thermodynamic potentials</a:t>
            </a:r>
          </a:p>
        </p:txBody>
      </p:sp>
      <p:sp>
        <p:nvSpPr>
          <p:cNvPr id="35842" name="Rectangle 5">
            <a:extLst>
              <a:ext uri="{FF2B5EF4-FFF2-40B4-BE49-F238E27FC236}">
                <a16:creationId xmlns:a16="http://schemas.microsoft.com/office/drawing/2014/main" id="{619A3E6C-C4F8-594F-A40A-BCBFB1AE667F}"/>
              </a:ext>
            </a:extLst>
          </p:cNvPr>
          <p:cNvSpPr>
            <a:spLocks noChangeArrowheads="1"/>
          </p:cNvSpPr>
          <p:nvPr/>
        </p:nvSpPr>
        <p:spPr bwMode="auto">
          <a:xfrm>
            <a:off x="1860606" y="2103121"/>
            <a:ext cx="8763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9F9F9"/>
              </a:buClr>
              <a:buSzPct val="65000"/>
              <a:buFont typeface="Wingdings 2" pitchFamily="2" charset="2"/>
              <a:buChar char=""/>
              <a:defRPr sz="2800">
                <a:solidFill>
                  <a:schemeClr val="tx1"/>
                </a:solidFill>
                <a:latin typeface="Book Antiqua" panose="02040602050305030304" pitchFamily="18" charset="0"/>
                <a:ea typeface="ＭＳ Ｐゴシック" panose="020B0600070205080204" pitchFamily="34" charset="-128"/>
              </a:defRPr>
            </a:lvl1pPr>
            <a:lvl2pPr marL="742950" indent="-285750">
              <a:spcBef>
                <a:spcPct val="20000"/>
              </a:spcBef>
              <a:buClr>
                <a:schemeClr val="tx1"/>
              </a:buClr>
              <a:buSzPct val="80000"/>
              <a:buFont typeface="Wingdings 2" pitchFamily="2" charset="2"/>
              <a:buChar char=""/>
              <a:defRPr sz="2400">
                <a:solidFill>
                  <a:schemeClr val="tx1"/>
                </a:solidFill>
                <a:latin typeface="Book Antiqua" panose="02040602050305030304" pitchFamily="18" charset="0"/>
                <a:ea typeface="ＭＳ Ｐゴシック" panose="020B0600070205080204" pitchFamily="34" charset="-128"/>
              </a:defRPr>
            </a:lvl2pPr>
            <a:lvl3pPr marL="1143000" indent="-228600">
              <a:spcBef>
                <a:spcPct val="20000"/>
              </a:spcBef>
              <a:buClr>
                <a:schemeClr val="tx1"/>
              </a:buClr>
              <a:buSzPct val="95000"/>
              <a:buFont typeface="Wingdings" pitchFamily="2" charset="2"/>
              <a:buChar char=""/>
              <a:defRPr sz="2200">
                <a:solidFill>
                  <a:schemeClr val="tx1"/>
                </a:solidFill>
                <a:latin typeface="Book Antiqua" panose="02040602050305030304" pitchFamily="18" charset="0"/>
                <a:ea typeface="ＭＳ Ｐゴシック" panose="020B0600070205080204" pitchFamily="34" charset="-128"/>
              </a:defRPr>
            </a:lvl3pPr>
            <a:lvl4pPr marL="1600200" indent="-228600">
              <a:spcBef>
                <a:spcPct val="20000"/>
              </a:spcBef>
              <a:buClr>
                <a:schemeClr val="tx1"/>
              </a:buClr>
              <a:buSzPct val="100000"/>
              <a:buFont typeface="Wingdings 3" pitchFamily="2" charset="2"/>
              <a:buChar char=""/>
              <a:defRPr sz="2000">
                <a:solidFill>
                  <a:schemeClr val="tx1"/>
                </a:solidFill>
                <a:latin typeface="Book Antiqua" panose="02040602050305030304" pitchFamily="18" charset="0"/>
                <a:ea typeface="ＭＳ Ｐゴシック" panose="020B0600070205080204" pitchFamily="34" charset="-128"/>
              </a:defRPr>
            </a:lvl4pPr>
            <a:lvl5pPr marL="2057400" indent="-228600">
              <a:spcBef>
                <a:spcPct val="20000"/>
              </a:spcBef>
              <a:buClr>
                <a:schemeClr val="tx1"/>
              </a:buClr>
              <a:buFont typeface="Wingdings 2" pitchFamily="2" charset="2"/>
              <a:buChar char=""/>
              <a:defRPr sz="2000">
                <a:solidFill>
                  <a:schemeClr val="tx1"/>
                </a:solidFill>
                <a:latin typeface="Book Antiqua" panose="0204060205030503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tx1"/>
              </a:buClr>
              <a:buFont typeface="Wingdings 2" pitchFamily="2" charset="2"/>
              <a:buChar char=""/>
              <a:defRPr sz="2000">
                <a:solidFill>
                  <a:schemeClr val="tx1"/>
                </a:solidFill>
                <a:latin typeface="Book Antiqua" panose="0204060205030503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tx1"/>
              </a:buClr>
              <a:buFont typeface="Wingdings 2" pitchFamily="2" charset="2"/>
              <a:buChar char=""/>
              <a:defRPr sz="2000">
                <a:solidFill>
                  <a:schemeClr val="tx1"/>
                </a:solidFill>
                <a:latin typeface="Book Antiqua" panose="0204060205030503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tx1"/>
              </a:buClr>
              <a:buFont typeface="Wingdings 2" pitchFamily="2" charset="2"/>
              <a:buChar char=""/>
              <a:defRPr sz="2000">
                <a:solidFill>
                  <a:schemeClr val="tx1"/>
                </a:solidFill>
                <a:latin typeface="Book Antiqua" panose="0204060205030503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tx1"/>
              </a:buClr>
              <a:buFont typeface="Wingdings 2" pitchFamily="2" charset="2"/>
              <a:buChar char=""/>
              <a:defRPr sz="2000">
                <a:solidFill>
                  <a:schemeClr val="tx1"/>
                </a:solidFill>
                <a:latin typeface="Book Antiqua" panose="02040602050305030304" pitchFamily="18" charset="0"/>
                <a:ea typeface="ＭＳ Ｐゴシック" panose="020B0600070205080204" pitchFamily="34" charset="-128"/>
              </a:defRPr>
            </a:lvl9pPr>
          </a:lstStyle>
          <a:p>
            <a:pPr>
              <a:spcBef>
                <a:spcPct val="0"/>
              </a:spcBef>
              <a:buClrTx/>
              <a:buSzTx/>
              <a:buNone/>
            </a:pPr>
            <a:r>
              <a:rPr lang="en-US" sz="2400" dirty="0"/>
              <a:t>Thermodynamic potentials are state functions that, together with the corresponding equations of state, describe the equilibrium behavior of a system as a function of so-called ”natural variables”. The natural variables are a set of appropriate variables that allow to compute other state functions by partial differentiation of the thermodynamic potentials.</a:t>
            </a:r>
            <a:endParaRPr lang="en-US" altLang="en-US" sz="2400" dirty="0">
              <a:latin typeface="Arial" panose="020B0604020202020204" pitchFamily="34" charset="0"/>
            </a:endParaRPr>
          </a:p>
        </p:txBody>
      </p:sp>
      <p:sp>
        <p:nvSpPr>
          <p:cNvPr id="3" name="Rectangle 2">
            <a:extLst>
              <a:ext uri="{FF2B5EF4-FFF2-40B4-BE49-F238E27FC236}">
                <a16:creationId xmlns:a16="http://schemas.microsoft.com/office/drawing/2014/main" id="{1C3AA9B3-3886-CF4D-8966-997BFCAA3DFB}"/>
              </a:ext>
            </a:extLst>
          </p:cNvPr>
          <p:cNvSpPr/>
          <p:nvPr/>
        </p:nvSpPr>
        <p:spPr>
          <a:xfrm>
            <a:off x="1974572" y="5003414"/>
            <a:ext cx="8091779" cy="584775"/>
          </a:xfrm>
          <a:prstGeom prst="rect">
            <a:avLst/>
          </a:prstGeom>
        </p:spPr>
        <p:txBody>
          <a:bodyPr wrap="square">
            <a:spAutoFit/>
          </a:bodyPr>
          <a:lstStyle/>
          <a:p>
            <a:r>
              <a:rPr lang="en-US" sz="1600" dirty="0"/>
              <a:t>Source: </a:t>
            </a:r>
            <a:r>
              <a:rPr lang="en-US" sz="1600" dirty="0">
                <a:hlinkClick r:id="rId2"/>
              </a:rPr>
              <a:t>https://itp.uni-frankfurt.de/~gros/Vorlesungen/TD/5_Thermodynamic_potentials.pdf</a:t>
            </a:r>
            <a:endParaRPr lang="en-US" sz="1600" dirty="0"/>
          </a:p>
          <a:p>
            <a:endParaRPr lang="en-US" sz="1600" dirty="0"/>
          </a:p>
        </p:txBody>
      </p:sp>
      <p:sp>
        <p:nvSpPr>
          <p:cNvPr id="6" name="Date Placeholder 5">
            <a:extLst>
              <a:ext uri="{FF2B5EF4-FFF2-40B4-BE49-F238E27FC236}">
                <a16:creationId xmlns:a16="http://schemas.microsoft.com/office/drawing/2014/main" id="{8EC828F2-97C3-4F48-B458-54FD7175D8F0}"/>
              </a:ext>
            </a:extLst>
          </p:cNvPr>
          <p:cNvSpPr>
            <a:spLocks noGrp="1"/>
          </p:cNvSpPr>
          <p:nvPr>
            <p:ph type="dt" sz="half" idx="10"/>
          </p:nvPr>
        </p:nvSpPr>
        <p:spPr/>
        <p:txBody>
          <a:bodyPr/>
          <a:lstStyle/>
          <a:p>
            <a:pPr>
              <a:defRPr/>
            </a:pPr>
            <a:fld id="{881E48AE-124E-0E43-AEBA-98FAFC5F4600}" type="datetime1">
              <a:rPr lang="en-US" altLang="en-US" smtClean="0"/>
              <a:t>2/24/20</a:t>
            </a:fld>
            <a:endParaRPr lang="en-US" altLang="en-US"/>
          </a:p>
        </p:txBody>
      </p:sp>
      <p:sp>
        <p:nvSpPr>
          <p:cNvPr id="7" name="Slide Number Placeholder 6">
            <a:extLst>
              <a:ext uri="{FF2B5EF4-FFF2-40B4-BE49-F238E27FC236}">
                <a16:creationId xmlns:a16="http://schemas.microsoft.com/office/drawing/2014/main" id="{FEA3DED6-7C4A-EB4C-900D-8FF354714AD9}"/>
              </a:ext>
            </a:extLst>
          </p:cNvPr>
          <p:cNvSpPr>
            <a:spLocks noGrp="1"/>
          </p:cNvSpPr>
          <p:nvPr>
            <p:ph type="sldNum" sz="quarter" idx="12"/>
          </p:nvPr>
        </p:nvSpPr>
        <p:spPr/>
        <p:txBody>
          <a:bodyPr/>
          <a:lstStyle/>
          <a:p>
            <a:pPr>
              <a:defRPr/>
            </a:pPr>
            <a:fld id="{916BE9FD-BDF0-2E44-8BC5-10581D6F03E1}" type="slidenum">
              <a:rPr lang="en-US" altLang="en-US" smtClean="0"/>
              <a:pPr>
                <a:defRPr/>
              </a:pPr>
              <a:t>45</a:t>
            </a:fld>
            <a:endParaRPr lang="en-US" altLang="en-US"/>
          </a:p>
        </p:txBody>
      </p:sp>
    </p:spTree>
    <p:extLst>
      <p:ext uri="{BB962C8B-B14F-4D97-AF65-F5344CB8AC3E}">
        <p14:creationId xmlns:p14="http://schemas.microsoft.com/office/powerpoint/2010/main" val="2330908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BE9F-792A-DF47-BF0D-67DFE0FBB9FB}"/>
              </a:ext>
            </a:extLst>
          </p:cNvPr>
          <p:cNvSpPr>
            <a:spLocks noGrp="1"/>
          </p:cNvSpPr>
          <p:nvPr>
            <p:ph type="title"/>
          </p:nvPr>
        </p:nvSpPr>
        <p:spPr/>
        <p:txBody>
          <a:bodyPr/>
          <a:lstStyle/>
          <a:p>
            <a:r>
              <a:rPr lang="en-US" dirty="0"/>
              <a:t>Review</a:t>
            </a:r>
          </a:p>
        </p:txBody>
      </p:sp>
      <p:sp>
        <p:nvSpPr>
          <p:cNvPr id="4" name="TextBox 3">
            <a:extLst>
              <a:ext uri="{FF2B5EF4-FFF2-40B4-BE49-F238E27FC236}">
                <a16:creationId xmlns:a16="http://schemas.microsoft.com/office/drawing/2014/main" id="{61A700FF-5387-6B42-AEAC-1C12CA0FF2FB}"/>
              </a:ext>
            </a:extLst>
          </p:cNvPr>
          <p:cNvSpPr txBox="1"/>
          <p:nvPr/>
        </p:nvSpPr>
        <p:spPr>
          <a:xfrm>
            <a:off x="1112363" y="1602557"/>
            <a:ext cx="3884397" cy="461665"/>
          </a:xfrm>
          <a:prstGeom prst="rect">
            <a:avLst/>
          </a:prstGeom>
          <a:noFill/>
        </p:spPr>
        <p:txBody>
          <a:bodyPr wrap="none" rtlCol="0">
            <a:spAutoFit/>
          </a:bodyPr>
          <a:lstStyle/>
          <a:p>
            <a:r>
              <a:rPr lang="en-US" sz="2400" dirty="0"/>
              <a:t>The Laws of Thermodynamics</a:t>
            </a:r>
          </a:p>
        </p:txBody>
      </p:sp>
      <p:sp>
        <p:nvSpPr>
          <p:cNvPr id="5" name="Rectangle 4">
            <a:extLst>
              <a:ext uri="{FF2B5EF4-FFF2-40B4-BE49-F238E27FC236}">
                <a16:creationId xmlns:a16="http://schemas.microsoft.com/office/drawing/2014/main" id="{624A477A-B2B2-2348-85DF-371FDB28B2FA}"/>
              </a:ext>
            </a:extLst>
          </p:cNvPr>
          <p:cNvSpPr/>
          <p:nvPr/>
        </p:nvSpPr>
        <p:spPr>
          <a:xfrm>
            <a:off x="5994855" y="1602557"/>
            <a:ext cx="5049524" cy="369332"/>
          </a:xfrm>
          <a:prstGeom prst="rect">
            <a:avLst/>
          </a:prstGeom>
        </p:spPr>
        <p:txBody>
          <a:bodyPr wrap="none">
            <a:spAutoFit/>
          </a:bodyPr>
          <a:lstStyle/>
          <a:p>
            <a:r>
              <a:rPr lang="en-US" dirty="0">
                <a:hlinkClick r:id="rId2"/>
              </a:rPr>
              <a:t>https://www.youtube.com/watch?v=8N1BxHgsoOw</a:t>
            </a:r>
            <a:endParaRPr lang="en-US" dirty="0"/>
          </a:p>
        </p:txBody>
      </p:sp>
      <p:sp>
        <p:nvSpPr>
          <p:cNvPr id="6" name="Rectangle 5">
            <a:extLst>
              <a:ext uri="{FF2B5EF4-FFF2-40B4-BE49-F238E27FC236}">
                <a16:creationId xmlns:a16="http://schemas.microsoft.com/office/drawing/2014/main" id="{CA699222-6F74-A547-B8D4-0DAFA974463A}"/>
              </a:ext>
            </a:extLst>
          </p:cNvPr>
          <p:cNvSpPr/>
          <p:nvPr/>
        </p:nvSpPr>
        <p:spPr>
          <a:xfrm>
            <a:off x="1112363" y="4384978"/>
            <a:ext cx="4331892" cy="461665"/>
          </a:xfrm>
          <a:prstGeom prst="rect">
            <a:avLst/>
          </a:prstGeom>
        </p:spPr>
        <p:txBody>
          <a:bodyPr wrap="none">
            <a:spAutoFit/>
          </a:bodyPr>
          <a:lstStyle/>
          <a:p>
            <a:r>
              <a:rPr lang="en-US" sz="2400" dirty="0"/>
              <a:t>Thermodynamic Potentials Part 2</a:t>
            </a:r>
          </a:p>
        </p:txBody>
      </p:sp>
      <p:sp>
        <p:nvSpPr>
          <p:cNvPr id="7" name="Rectangle 6">
            <a:extLst>
              <a:ext uri="{FF2B5EF4-FFF2-40B4-BE49-F238E27FC236}">
                <a16:creationId xmlns:a16="http://schemas.microsoft.com/office/drawing/2014/main" id="{324A536B-B21B-6447-A133-FC2F0BC54072}"/>
              </a:ext>
            </a:extLst>
          </p:cNvPr>
          <p:cNvSpPr/>
          <p:nvPr/>
        </p:nvSpPr>
        <p:spPr>
          <a:xfrm>
            <a:off x="5994855" y="4384978"/>
            <a:ext cx="4952831" cy="369332"/>
          </a:xfrm>
          <a:prstGeom prst="rect">
            <a:avLst/>
          </a:prstGeom>
        </p:spPr>
        <p:txBody>
          <a:bodyPr wrap="none">
            <a:spAutoFit/>
          </a:bodyPr>
          <a:lstStyle/>
          <a:p>
            <a:r>
              <a:rPr lang="en-US" dirty="0">
                <a:hlinkClick r:id="rId3"/>
              </a:rPr>
              <a:t>https://www.youtube.com/watch?v=VVDaR6oczJU</a:t>
            </a:r>
            <a:endParaRPr lang="en-US" dirty="0"/>
          </a:p>
        </p:txBody>
      </p:sp>
      <p:sp>
        <p:nvSpPr>
          <p:cNvPr id="8" name="Rectangle 7">
            <a:extLst>
              <a:ext uri="{FF2B5EF4-FFF2-40B4-BE49-F238E27FC236}">
                <a16:creationId xmlns:a16="http://schemas.microsoft.com/office/drawing/2014/main" id="{EADC0D4B-2B82-964A-B629-FDCB57768ADD}"/>
              </a:ext>
            </a:extLst>
          </p:cNvPr>
          <p:cNvSpPr/>
          <p:nvPr/>
        </p:nvSpPr>
        <p:spPr>
          <a:xfrm>
            <a:off x="963105" y="3029123"/>
            <a:ext cx="4331892" cy="461665"/>
          </a:xfrm>
          <a:prstGeom prst="rect">
            <a:avLst/>
          </a:prstGeom>
        </p:spPr>
        <p:txBody>
          <a:bodyPr wrap="none">
            <a:spAutoFit/>
          </a:bodyPr>
          <a:lstStyle/>
          <a:p>
            <a:r>
              <a:rPr lang="en-US" sz="2400" dirty="0"/>
              <a:t>Thermodynamic Potentials Part 1</a:t>
            </a:r>
          </a:p>
        </p:txBody>
      </p:sp>
      <p:sp>
        <p:nvSpPr>
          <p:cNvPr id="9" name="Rectangle 8">
            <a:extLst>
              <a:ext uri="{FF2B5EF4-FFF2-40B4-BE49-F238E27FC236}">
                <a16:creationId xmlns:a16="http://schemas.microsoft.com/office/drawing/2014/main" id="{C873B976-C10B-9D41-B52E-3F7681EABEA7}"/>
              </a:ext>
            </a:extLst>
          </p:cNvPr>
          <p:cNvSpPr/>
          <p:nvPr/>
        </p:nvSpPr>
        <p:spPr>
          <a:xfrm>
            <a:off x="5994855" y="3121456"/>
            <a:ext cx="4884479" cy="369332"/>
          </a:xfrm>
          <a:prstGeom prst="rect">
            <a:avLst/>
          </a:prstGeom>
        </p:spPr>
        <p:txBody>
          <a:bodyPr wrap="none">
            <a:spAutoFit/>
          </a:bodyPr>
          <a:lstStyle/>
          <a:p>
            <a:r>
              <a:rPr lang="en-US" dirty="0">
                <a:hlinkClick r:id="rId4"/>
              </a:rPr>
              <a:t>https://www.youtube.com/watch?v=EgbrBJ3-OH4</a:t>
            </a:r>
            <a:endParaRPr lang="en-US" dirty="0"/>
          </a:p>
        </p:txBody>
      </p:sp>
      <p:sp>
        <p:nvSpPr>
          <p:cNvPr id="12" name="Date Placeholder 11">
            <a:extLst>
              <a:ext uri="{FF2B5EF4-FFF2-40B4-BE49-F238E27FC236}">
                <a16:creationId xmlns:a16="http://schemas.microsoft.com/office/drawing/2014/main" id="{385B280B-7445-3F4A-81B0-862CCD3DCC76}"/>
              </a:ext>
            </a:extLst>
          </p:cNvPr>
          <p:cNvSpPr>
            <a:spLocks noGrp="1"/>
          </p:cNvSpPr>
          <p:nvPr>
            <p:ph type="dt" sz="half" idx="10"/>
          </p:nvPr>
        </p:nvSpPr>
        <p:spPr/>
        <p:txBody>
          <a:bodyPr/>
          <a:lstStyle/>
          <a:p>
            <a:pPr>
              <a:defRPr/>
            </a:pPr>
            <a:fld id="{C28EBEE6-62D2-E64D-AF80-C93F0C67A48B}" type="datetime1">
              <a:rPr lang="en-US" altLang="en-US" smtClean="0"/>
              <a:t>2/24/20</a:t>
            </a:fld>
            <a:endParaRPr lang="en-US" altLang="en-US"/>
          </a:p>
        </p:txBody>
      </p:sp>
      <p:sp>
        <p:nvSpPr>
          <p:cNvPr id="13" name="Slide Number Placeholder 12">
            <a:extLst>
              <a:ext uri="{FF2B5EF4-FFF2-40B4-BE49-F238E27FC236}">
                <a16:creationId xmlns:a16="http://schemas.microsoft.com/office/drawing/2014/main" id="{9841CC2B-3FDE-2C48-892D-C7363A5C12B8}"/>
              </a:ext>
            </a:extLst>
          </p:cNvPr>
          <p:cNvSpPr>
            <a:spLocks noGrp="1"/>
          </p:cNvSpPr>
          <p:nvPr>
            <p:ph type="sldNum" sz="quarter" idx="12"/>
          </p:nvPr>
        </p:nvSpPr>
        <p:spPr/>
        <p:txBody>
          <a:bodyPr/>
          <a:lstStyle/>
          <a:p>
            <a:pPr>
              <a:defRPr/>
            </a:pPr>
            <a:fld id="{916BE9FD-BDF0-2E44-8BC5-10581D6F03E1}" type="slidenum">
              <a:rPr lang="en-US" altLang="en-US" smtClean="0"/>
              <a:pPr>
                <a:defRPr/>
              </a:pPr>
              <a:t>46</a:t>
            </a:fld>
            <a:endParaRPr lang="en-US" altLang="en-US"/>
          </a:p>
        </p:txBody>
      </p:sp>
    </p:spTree>
    <p:extLst>
      <p:ext uri="{BB962C8B-B14F-4D97-AF65-F5344CB8AC3E}">
        <p14:creationId xmlns:p14="http://schemas.microsoft.com/office/powerpoint/2010/main" val="666091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4346B18-D0EE-4C44-AF34-5DC264735501}"/>
              </a:ext>
            </a:extLst>
          </p:cNvPr>
          <p:cNvSpPr/>
          <p:nvPr/>
        </p:nvSpPr>
        <p:spPr>
          <a:xfrm>
            <a:off x="6178799" y="4931457"/>
            <a:ext cx="254615" cy="249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D8441-A482-A949-879A-8294D0A8FB34}"/>
              </a:ext>
            </a:extLst>
          </p:cNvPr>
          <p:cNvSpPr>
            <a:spLocks noGrp="1"/>
          </p:cNvSpPr>
          <p:nvPr>
            <p:ph type="title"/>
          </p:nvPr>
        </p:nvSpPr>
        <p:spPr>
          <a:xfrm>
            <a:off x="3319896" y="194089"/>
            <a:ext cx="5972420" cy="1143000"/>
          </a:xfrm>
        </p:spPr>
        <p:txBody>
          <a:bodyPr>
            <a:normAutofit fontScale="90000"/>
          </a:bodyPr>
          <a:lstStyle/>
          <a:p>
            <a:pPr>
              <a:defRPr/>
            </a:pPr>
            <a:r>
              <a:rPr lang="en-US" dirty="0"/>
              <a:t>Thermodynamic equations</a:t>
            </a:r>
          </a:p>
        </p:txBody>
      </p:sp>
      <p:pic>
        <p:nvPicPr>
          <p:cNvPr id="36866" name="Table Placeholder 3">
            <a:extLst>
              <a:ext uri="{FF2B5EF4-FFF2-40B4-BE49-F238E27FC236}">
                <a16:creationId xmlns:a16="http://schemas.microsoft.com/office/drawing/2014/main" id="{8E245DA5-82F7-9A4F-8A0E-8B26FB8BDD4D}"/>
              </a:ext>
            </a:extLst>
          </p:cNvPr>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t="1537" b="1537"/>
          <a:stretch>
            <a:fillRect/>
          </a:stretch>
        </p:blipFill>
        <p:spPr>
          <a:xfrm>
            <a:off x="1600200" y="1752601"/>
            <a:ext cx="8915400" cy="4708525"/>
          </a:xfrm>
        </p:spPr>
      </p:pic>
      <p:grpSp>
        <p:nvGrpSpPr>
          <p:cNvPr id="17" name="Group 16">
            <a:extLst>
              <a:ext uri="{FF2B5EF4-FFF2-40B4-BE49-F238E27FC236}">
                <a16:creationId xmlns:a16="http://schemas.microsoft.com/office/drawing/2014/main" id="{94B12C5F-306B-6B41-893C-359B691BA0D9}"/>
              </a:ext>
            </a:extLst>
          </p:cNvPr>
          <p:cNvGrpSpPr/>
          <p:nvPr/>
        </p:nvGrpSpPr>
        <p:grpSpPr>
          <a:xfrm>
            <a:off x="1600201" y="2057400"/>
            <a:ext cx="8915400" cy="4397748"/>
            <a:chOff x="1600201" y="2057400"/>
            <a:chExt cx="8915400" cy="4397748"/>
          </a:xfrm>
        </p:grpSpPr>
        <p:sp>
          <p:nvSpPr>
            <p:cNvPr id="3" name="TextBox 2">
              <a:extLst>
                <a:ext uri="{FF2B5EF4-FFF2-40B4-BE49-F238E27FC236}">
                  <a16:creationId xmlns:a16="http://schemas.microsoft.com/office/drawing/2014/main" id="{8E21FFD5-F1F5-574E-8D53-92CE3F7670D6}"/>
                </a:ext>
              </a:extLst>
            </p:cNvPr>
            <p:cNvSpPr txBox="1"/>
            <p:nvPr/>
          </p:nvSpPr>
          <p:spPr>
            <a:xfrm>
              <a:off x="1828800" y="2057400"/>
              <a:ext cx="963284" cy="523220"/>
            </a:xfrm>
            <a:prstGeom prst="rect">
              <a:avLst/>
            </a:prstGeom>
            <a:solidFill>
              <a:schemeClr val="bg1"/>
            </a:solidFill>
          </p:spPr>
          <p:txBody>
            <a:bodyPr wrap="square" rtlCol="0">
              <a:spAutoFit/>
            </a:bodyPr>
            <a:lstStyle/>
            <a:p>
              <a:r>
                <a:rPr lang="en-US" sz="1400" dirty="0"/>
                <a:t>Internal Energy</a:t>
              </a:r>
            </a:p>
          </p:txBody>
        </p:sp>
        <p:sp>
          <p:nvSpPr>
            <p:cNvPr id="5" name="TextBox 4">
              <a:extLst>
                <a:ext uri="{FF2B5EF4-FFF2-40B4-BE49-F238E27FC236}">
                  <a16:creationId xmlns:a16="http://schemas.microsoft.com/office/drawing/2014/main" id="{BB50DE23-8126-E94D-AD27-350853407D94}"/>
                </a:ext>
              </a:extLst>
            </p:cNvPr>
            <p:cNvSpPr txBox="1"/>
            <p:nvPr/>
          </p:nvSpPr>
          <p:spPr>
            <a:xfrm>
              <a:off x="1828800" y="2667000"/>
              <a:ext cx="971910" cy="738664"/>
            </a:xfrm>
            <a:prstGeom prst="rect">
              <a:avLst/>
            </a:prstGeom>
            <a:solidFill>
              <a:schemeClr val="bg1"/>
            </a:solidFill>
          </p:spPr>
          <p:txBody>
            <a:bodyPr wrap="square" rtlCol="0">
              <a:spAutoFit/>
            </a:bodyPr>
            <a:lstStyle/>
            <a:p>
              <a:r>
                <a:rPr lang="en-US" sz="1400" dirty="0" err="1"/>
                <a:t>Helmotz</a:t>
              </a:r>
              <a:r>
                <a:rPr lang="en-US" sz="1400" dirty="0"/>
                <a:t> Free Energy</a:t>
              </a:r>
            </a:p>
          </p:txBody>
        </p:sp>
        <p:sp>
          <p:nvSpPr>
            <p:cNvPr id="6" name="TextBox 5">
              <a:extLst>
                <a:ext uri="{FF2B5EF4-FFF2-40B4-BE49-F238E27FC236}">
                  <a16:creationId xmlns:a16="http://schemas.microsoft.com/office/drawing/2014/main" id="{474FCFF5-AFF1-A049-97BC-5FD0A30F7FD5}"/>
                </a:ext>
              </a:extLst>
            </p:cNvPr>
            <p:cNvSpPr txBox="1"/>
            <p:nvPr/>
          </p:nvSpPr>
          <p:spPr>
            <a:xfrm>
              <a:off x="1801484" y="3492045"/>
              <a:ext cx="990600" cy="307777"/>
            </a:xfrm>
            <a:prstGeom prst="rect">
              <a:avLst/>
            </a:prstGeom>
            <a:solidFill>
              <a:schemeClr val="bg1"/>
            </a:solidFill>
          </p:spPr>
          <p:txBody>
            <a:bodyPr wrap="square" rtlCol="0">
              <a:spAutoFit/>
            </a:bodyPr>
            <a:lstStyle/>
            <a:p>
              <a:r>
                <a:rPr lang="en-US" sz="1400" dirty="0"/>
                <a:t>Enthalpy</a:t>
              </a:r>
            </a:p>
          </p:txBody>
        </p:sp>
        <p:sp>
          <p:nvSpPr>
            <p:cNvPr id="7" name="TextBox 6">
              <a:extLst>
                <a:ext uri="{FF2B5EF4-FFF2-40B4-BE49-F238E27FC236}">
                  <a16:creationId xmlns:a16="http://schemas.microsoft.com/office/drawing/2014/main" id="{AA940754-001C-D443-82F9-23EA7C09202B}"/>
                </a:ext>
              </a:extLst>
            </p:cNvPr>
            <p:cNvSpPr txBox="1"/>
            <p:nvPr/>
          </p:nvSpPr>
          <p:spPr>
            <a:xfrm>
              <a:off x="1822875" y="3837010"/>
              <a:ext cx="971910" cy="523220"/>
            </a:xfrm>
            <a:prstGeom prst="rect">
              <a:avLst/>
            </a:prstGeom>
            <a:solidFill>
              <a:schemeClr val="bg1"/>
            </a:solidFill>
          </p:spPr>
          <p:txBody>
            <a:bodyPr wrap="square" rtlCol="0">
              <a:spAutoFit/>
            </a:bodyPr>
            <a:lstStyle/>
            <a:p>
              <a:r>
                <a:rPr lang="en-US" sz="1400" dirty="0"/>
                <a:t>Gibbs Free Energy</a:t>
              </a:r>
            </a:p>
          </p:txBody>
        </p:sp>
        <p:sp>
          <p:nvSpPr>
            <p:cNvPr id="8" name="TextBox 7">
              <a:extLst>
                <a:ext uri="{FF2B5EF4-FFF2-40B4-BE49-F238E27FC236}">
                  <a16:creationId xmlns:a16="http://schemas.microsoft.com/office/drawing/2014/main" id="{1D6207EB-822A-6C41-9EFF-2503AB1BCDDD}"/>
                </a:ext>
              </a:extLst>
            </p:cNvPr>
            <p:cNvSpPr txBox="1"/>
            <p:nvPr/>
          </p:nvSpPr>
          <p:spPr>
            <a:xfrm>
              <a:off x="1801484" y="4471373"/>
              <a:ext cx="999226" cy="1169551"/>
            </a:xfrm>
            <a:prstGeom prst="rect">
              <a:avLst/>
            </a:prstGeom>
            <a:solidFill>
              <a:schemeClr val="bg1"/>
            </a:solidFill>
          </p:spPr>
          <p:txBody>
            <a:bodyPr wrap="square" rtlCol="0">
              <a:spAutoFit/>
            </a:bodyPr>
            <a:lstStyle/>
            <a:p>
              <a:endParaRPr lang="en-US" sz="1400" dirty="0"/>
            </a:p>
            <a:p>
              <a:r>
                <a:rPr lang="en-US" sz="1400" dirty="0"/>
                <a:t>Landau</a:t>
              </a:r>
            </a:p>
            <a:p>
              <a:r>
                <a:rPr lang="en-US" sz="1400" dirty="0"/>
                <a:t>Potential</a:t>
              </a:r>
            </a:p>
            <a:p>
              <a:endParaRPr lang="en-US" sz="1400" dirty="0"/>
            </a:p>
            <a:p>
              <a:endParaRPr lang="en-US" sz="1400" dirty="0"/>
            </a:p>
          </p:txBody>
        </p:sp>
        <p:sp>
          <p:nvSpPr>
            <p:cNvPr id="4" name="TextBox 3">
              <a:extLst>
                <a:ext uri="{FF2B5EF4-FFF2-40B4-BE49-F238E27FC236}">
                  <a16:creationId xmlns:a16="http://schemas.microsoft.com/office/drawing/2014/main" id="{86DEAA80-E8F3-FE46-89F5-8EBD7E7CFF19}"/>
                </a:ext>
              </a:extLst>
            </p:cNvPr>
            <p:cNvSpPr txBox="1"/>
            <p:nvPr/>
          </p:nvSpPr>
          <p:spPr>
            <a:xfrm>
              <a:off x="1600201" y="5531818"/>
              <a:ext cx="8915400" cy="923330"/>
            </a:xfrm>
            <a:prstGeom prst="rect">
              <a:avLst/>
            </a:prstGeom>
            <a:solidFill>
              <a:schemeClr val="bg1"/>
            </a:solidFill>
          </p:spPr>
          <p:txBody>
            <a:bodyPr wrap="square" rtlCol="0">
              <a:spAutoFit/>
            </a:bodyPr>
            <a:lstStyle/>
            <a:p>
              <a:r>
                <a:rPr lang="en-US" i="1" dirty="0"/>
                <a:t>Where: T= temperature, S= </a:t>
              </a:r>
              <a:r>
                <a:rPr lang="en-US" i="1" dirty="0" err="1"/>
                <a:t>enthropy</a:t>
              </a:r>
              <a:r>
                <a:rPr lang="en-US" i="1" dirty="0"/>
                <a:t>, P= pressure, V=Volume, N</a:t>
              </a:r>
              <a:r>
                <a:rPr lang="en-US" i="1" baseline="-25000" dirty="0"/>
                <a:t>i</a:t>
              </a:r>
              <a:r>
                <a:rPr lang="en-US" i="1" dirty="0"/>
                <a:t> is the number of particles and </a:t>
              </a:r>
              <a:r>
                <a:rPr lang="en-US" i="1" dirty="0">
                  <a:latin typeface="Symbol" pitchFamily="2" charset="2"/>
                </a:rPr>
                <a:t>m</a:t>
              </a:r>
              <a:r>
                <a:rPr lang="en-US" i="1" dirty="0"/>
                <a:t> is the chemical potential</a:t>
              </a:r>
            </a:p>
            <a:p>
              <a:endParaRPr lang="en-US" i="1" dirty="0"/>
            </a:p>
          </p:txBody>
        </p:sp>
      </p:grpSp>
      <p:grpSp>
        <p:nvGrpSpPr>
          <p:cNvPr id="16" name="Group 15">
            <a:extLst>
              <a:ext uri="{FF2B5EF4-FFF2-40B4-BE49-F238E27FC236}">
                <a16:creationId xmlns:a16="http://schemas.microsoft.com/office/drawing/2014/main" id="{89DB2063-7770-AF4B-8632-140440C17B48}"/>
              </a:ext>
            </a:extLst>
          </p:cNvPr>
          <p:cNvGrpSpPr/>
          <p:nvPr/>
        </p:nvGrpSpPr>
        <p:grpSpPr>
          <a:xfrm>
            <a:off x="1822875" y="1601291"/>
            <a:ext cx="9605357" cy="456109"/>
            <a:chOff x="1822875" y="1669474"/>
            <a:chExt cx="9605357" cy="456109"/>
          </a:xfrm>
        </p:grpSpPr>
        <p:sp>
          <p:nvSpPr>
            <p:cNvPr id="10" name="TextBox 9">
              <a:extLst>
                <a:ext uri="{FF2B5EF4-FFF2-40B4-BE49-F238E27FC236}">
                  <a16:creationId xmlns:a16="http://schemas.microsoft.com/office/drawing/2014/main" id="{1048F18B-0880-074A-B635-024FB8406BFF}"/>
                </a:ext>
              </a:extLst>
            </p:cNvPr>
            <p:cNvSpPr txBox="1"/>
            <p:nvPr/>
          </p:nvSpPr>
          <p:spPr>
            <a:xfrm>
              <a:off x="1822875" y="1669474"/>
              <a:ext cx="809007" cy="369332"/>
            </a:xfrm>
            <a:prstGeom prst="rect">
              <a:avLst/>
            </a:prstGeom>
            <a:solidFill>
              <a:schemeClr val="bg1"/>
            </a:solidFill>
          </p:spPr>
          <p:txBody>
            <a:bodyPr wrap="square" rtlCol="0">
              <a:spAutoFit/>
            </a:bodyPr>
            <a:lstStyle/>
            <a:p>
              <a:r>
                <a:rPr lang="en-US" dirty="0"/>
                <a:t>Name</a:t>
              </a:r>
            </a:p>
          </p:txBody>
        </p:sp>
        <p:sp>
          <p:nvSpPr>
            <p:cNvPr id="12" name="TextBox 11">
              <a:extLst>
                <a:ext uri="{FF2B5EF4-FFF2-40B4-BE49-F238E27FC236}">
                  <a16:creationId xmlns:a16="http://schemas.microsoft.com/office/drawing/2014/main" id="{C6FAC8AE-5B3E-6847-84FF-526653D150E4}"/>
                </a:ext>
              </a:extLst>
            </p:cNvPr>
            <p:cNvSpPr txBox="1"/>
            <p:nvPr/>
          </p:nvSpPr>
          <p:spPr>
            <a:xfrm>
              <a:off x="2854557" y="1671996"/>
              <a:ext cx="2258132" cy="369332"/>
            </a:xfrm>
            <a:prstGeom prst="rect">
              <a:avLst/>
            </a:prstGeom>
            <a:solidFill>
              <a:schemeClr val="bg1"/>
            </a:solidFill>
          </p:spPr>
          <p:txBody>
            <a:bodyPr wrap="square" rtlCol="0">
              <a:spAutoFit/>
            </a:bodyPr>
            <a:lstStyle/>
            <a:p>
              <a:r>
                <a:rPr lang="en-US" dirty="0"/>
                <a:t>Formula</a:t>
              </a:r>
            </a:p>
          </p:txBody>
        </p:sp>
        <p:sp>
          <p:nvSpPr>
            <p:cNvPr id="13" name="TextBox 12">
              <a:extLst>
                <a:ext uri="{FF2B5EF4-FFF2-40B4-BE49-F238E27FC236}">
                  <a16:creationId xmlns:a16="http://schemas.microsoft.com/office/drawing/2014/main" id="{6ED2A1C4-588B-7644-8BD8-213A459C2613}"/>
                </a:ext>
              </a:extLst>
            </p:cNvPr>
            <p:cNvSpPr txBox="1"/>
            <p:nvPr/>
          </p:nvSpPr>
          <p:spPr>
            <a:xfrm>
              <a:off x="6025321" y="1680117"/>
              <a:ext cx="2673405" cy="369332"/>
            </a:xfrm>
            <a:prstGeom prst="rect">
              <a:avLst/>
            </a:prstGeom>
            <a:solidFill>
              <a:schemeClr val="bg1"/>
            </a:solidFill>
          </p:spPr>
          <p:txBody>
            <a:bodyPr wrap="square" rtlCol="0">
              <a:spAutoFit/>
            </a:bodyPr>
            <a:lstStyle/>
            <a:p>
              <a:r>
                <a:rPr lang="en-US" dirty="0"/>
                <a:t>Fundamental equations</a:t>
              </a:r>
            </a:p>
          </p:txBody>
        </p:sp>
        <p:sp>
          <p:nvSpPr>
            <p:cNvPr id="14" name="TextBox 13">
              <a:extLst>
                <a:ext uri="{FF2B5EF4-FFF2-40B4-BE49-F238E27FC236}">
                  <a16:creationId xmlns:a16="http://schemas.microsoft.com/office/drawing/2014/main" id="{C029AE0F-5308-BF41-A89F-7F6ABB59D2BF}"/>
                </a:ext>
              </a:extLst>
            </p:cNvPr>
            <p:cNvSpPr txBox="1"/>
            <p:nvPr/>
          </p:nvSpPr>
          <p:spPr>
            <a:xfrm>
              <a:off x="9170100" y="1756251"/>
              <a:ext cx="2258132" cy="369332"/>
            </a:xfrm>
            <a:prstGeom prst="rect">
              <a:avLst/>
            </a:prstGeom>
            <a:solidFill>
              <a:schemeClr val="bg1"/>
            </a:solidFill>
          </p:spPr>
          <p:txBody>
            <a:bodyPr wrap="square" rtlCol="0">
              <a:spAutoFit/>
            </a:bodyPr>
            <a:lstStyle/>
            <a:p>
              <a:r>
                <a:rPr lang="en-US" dirty="0"/>
                <a:t>Variables</a:t>
              </a:r>
            </a:p>
          </p:txBody>
        </p:sp>
      </p:grpSp>
      <p:sp>
        <p:nvSpPr>
          <p:cNvPr id="15" name="TextBox 14">
            <a:extLst>
              <a:ext uri="{FF2B5EF4-FFF2-40B4-BE49-F238E27FC236}">
                <a16:creationId xmlns:a16="http://schemas.microsoft.com/office/drawing/2014/main" id="{190DA031-EEC7-B347-BF9F-4FA0F6965DD8}"/>
              </a:ext>
            </a:extLst>
          </p:cNvPr>
          <p:cNvSpPr txBox="1"/>
          <p:nvPr/>
        </p:nvSpPr>
        <p:spPr>
          <a:xfrm>
            <a:off x="3109172" y="2222402"/>
            <a:ext cx="1984005" cy="307777"/>
          </a:xfrm>
          <a:prstGeom prst="rect">
            <a:avLst/>
          </a:prstGeom>
          <a:solidFill>
            <a:schemeClr val="bg1"/>
          </a:solidFill>
        </p:spPr>
        <p:txBody>
          <a:bodyPr wrap="none" rtlCol="0">
            <a:spAutoFit/>
          </a:bodyPr>
          <a:lstStyle/>
          <a:p>
            <a:r>
              <a:rPr lang="en-US" sz="1400" dirty="0"/>
              <a:t>(depends on the system)</a:t>
            </a:r>
          </a:p>
        </p:txBody>
      </p:sp>
      <p:sp>
        <p:nvSpPr>
          <p:cNvPr id="18" name="Rectangle 17">
            <a:extLst>
              <a:ext uri="{FF2B5EF4-FFF2-40B4-BE49-F238E27FC236}">
                <a16:creationId xmlns:a16="http://schemas.microsoft.com/office/drawing/2014/main" id="{38BA0E78-0164-1745-82F7-102177CF4B75}"/>
              </a:ext>
            </a:extLst>
          </p:cNvPr>
          <p:cNvSpPr/>
          <p:nvPr/>
        </p:nvSpPr>
        <p:spPr>
          <a:xfrm>
            <a:off x="6057900" y="1388444"/>
            <a:ext cx="4947479" cy="4223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82CF7EE-F940-3C42-B4E3-42ADD73423EA}"/>
              </a:ext>
            </a:extLst>
          </p:cNvPr>
          <p:cNvSpPr/>
          <p:nvPr/>
        </p:nvSpPr>
        <p:spPr>
          <a:xfrm>
            <a:off x="2854557" y="4904509"/>
            <a:ext cx="254615" cy="249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ate Placeholder 22">
            <a:extLst>
              <a:ext uri="{FF2B5EF4-FFF2-40B4-BE49-F238E27FC236}">
                <a16:creationId xmlns:a16="http://schemas.microsoft.com/office/drawing/2014/main" id="{3D68271D-74DC-6243-9C2D-7CD911B5C08B}"/>
              </a:ext>
            </a:extLst>
          </p:cNvPr>
          <p:cNvSpPr>
            <a:spLocks noGrp="1"/>
          </p:cNvSpPr>
          <p:nvPr>
            <p:ph type="dt" sz="half" idx="10"/>
          </p:nvPr>
        </p:nvSpPr>
        <p:spPr/>
        <p:txBody>
          <a:bodyPr/>
          <a:lstStyle/>
          <a:p>
            <a:pPr>
              <a:defRPr/>
            </a:pPr>
            <a:fld id="{E9EB2C95-0BF2-7B4E-A1A1-1D92FCBAD5ED}" type="datetime1">
              <a:rPr lang="en-US" altLang="en-US" smtClean="0"/>
              <a:t>2/24/20</a:t>
            </a:fld>
            <a:endParaRPr lang="en-US" altLang="en-US"/>
          </a:p>
        </p:txBody>
      </p:sp>
      <p:sp>
        <p:nvSpPr>
          <p:cNvPr id="24" name="Slide Number Placeholder 23">
            <a:extLst>
              <a:ext uri="{FF2B5EF4-FFF2-40B4-BE49-F238E27FC236}">
                <a16:creationId xmlns:a16="http://schemas.microsoft.com/office/drawing/2014/main" id="{09853A11-91CF-604B-9455-D9B3513D6497}"/>
              </a:ext>
            </a:extLst>
          </p:cNvPr>
          <p:cNvSpPr>
            <a:spLocks noGrp="1"/>
          </p:cNvSpPr>
          <p:nvPr>
            <p:ph type="sldNum" sz="quarter" idx="12"/>
          </p:nvPr>
        </p:nvSpPr>
        <p:spPr/>
        <p:txBody>
          <a:bodyPr/>
          <a:lstStyle/>
          <a:p>
            <a:pPr>
              <a:defRPr/>
            </a:pPr>
            <a:fld id="{916BE9FD-BDF0-2E44-8BC5-10581D6F03E1}" type="slidenum">
              <a:rPr lang="en-US" altLang="en-US" smtClean="0"/>
              <a:pPr>
                <a:defRPr/>
              </a:pPr>
              <a:t>47</a:t>
            </a:fld>
            <a:endParaRPr lang="en-US" altLang="en-US"/>
          </a:p>
        </p:txBody>
      </p:sp>
    </p:spTree>
    <p:extLst>
      <p:ext uri="{BB962C8B-B14F-4D97-AF65-F5344CB8AC3E}">
        <p14:creationId xmlns:p14="http://schemas.microsoft.com/office/powerpoint/2010/main" val="36072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0BD7-A2F3-1343-B469-31BA834CD171}"/>
              </a:ext>
            </a:extLst>
          </p:cNvPr>
          <p:cNvSpPr>
            <a:spLocks noGrp="1"/>
          </p:cNvSpPr>
          <p:nvPr>
            <p:ph type="title"/>
          </p:nvPr>
        </p:nvSpPr>
        <p:spPr/>
        <p:txBody>
          <a:bodyPr/>
          <a:lstStyle/>
          <a:p>
            <a:pPr>
              <a:defRPr/>
            </a:pPr>
            <a:endParaRPr lang="en-US" dirty="0"/>
          </a:p>
        </p:txBody>
      </p:sp>
      <p:sp>
        <p:nvSpPr>
          <p:cNvPr id="3" name="Rectangle 2">
            <a:extLst>
              <a:ext uri="{FF2B5EF4-FFF2-40B4-BE49-F238E27FC236}">
                <a16:creationId xmlns:a16="http://schemas.microsoft.com/office/drawing/2014/main" id="{6B3A34AA-8924-144B-931B-99F55F492481}"/>
              </a:ext>
            </a:extLst>
          </p:cNvPr>
          <p:cNvSpPr/>
          <p:nvPr/>
        </p:nvSpPr>
        <p:spPr>
          <a:xfrm>
            <a:off x="1961561" y="1628036"/>
            <a:ext cx="8728435" cy="4801314"/>
          </a:xfrm>
          <a:prstGeom prst="rect">
            <a:avLst/>
          </a:prstGeom>
          <a:solidFill>
            <a:schemeClr val="bg1"/>
          </a:solidFill>
        </p:spPr>
        <p:txBody>
          <a:bodyPr wrap="square">
            <a:spAutoFit/>
          </a:bodyPr>
          <a:lstStyle/>
          <a:p>
            <a:endParaRPr lang="en-US" dirty="0"/>
          </a:p>
          <a:p>
            <a:r>
              <a:rPr lang="en-US" dirty="0"/>
              <a:t>Helmholtz free energy is often represented by F (particularly in physics), although IUPAC prefers the symbol A (which is used primarily in chemistry). </a:t>
            </a:r>
          </a:p>
          <a:p>
            <a:endParaRPr lang="en-US" dirty="0"/>
          </a:p>
          <a:p>
            <a:r>
              <a:rPr lang="en-US" dirty="0"/>
              <a:t>It can be shown that the knowledge of one of the thermodynamic potentials based on their natural variables allows obtaining all the thermodynamic variables of the system. This is possible by using the </a:t>
            </a:r>
            <a:r>
              <a:rPr lang="en-US" b="1" dirty="0">
                <a:solidFill>
                  <a:srgbClr val="005DF2"/>
                </a:solidFill>
              </a:rPr>
              <a:t>four Maxwell relationships for thermodynamics</a:t>
            </a:r>
            <a:r>
              <a:rPr lang="en-US" dirty="0"/>
              <a:t>, partial derivative equations that relate state variables to thermodynamic potentials. </a:t>
            </a:r>
          </a:p>
          <a:p>
            <a:endParaRPr lang="en-US" dirty="0"/>
          </a:p>
          <a:p>
            <a:r>
              <a:rPr lang="en-US" dirty="0"/>
              <a:t>Each thermodynamic potential, under this point of view, is not only a physical quantity to which a value (real number) that we can eventually measure, but more properly must be seen as a mathematical functional dependence, which contains all the information of the system. </a:t>
            </a:r>
          </a:p>
          <a:p>
            <a:endParaRPr lang="en-US" dirty="0"/>
          </a:p>
          <a:p>
            <a:r>
              <a:rPr lang="en-US" dirty="0"/>
              <a:t>This is why we talk about the "natural variables" of each potential: they are the magnitudes that play the role of independent variables in the function associated with the potential </a:t>
            </a:r>
          </a:p>
          <a:p>
            <a:endParaRPr lang="en-US" dirty="0"/>
          </a:p>
        </p:txBody>
      </p:sp>
      <p:sp>
        <p:nvSpPr>
          <p:cNvPr id="6" name="Date Placeholder 5">
            <a:extLst>
              <a:ext uri="{FF2B5EF4-FFF2-40B4-BE49-F238E27FC236}">
                <a16:creationId xmlns:a16="http://schemas.microsoft.com/office/drawing/2014/main" id="{027816C8-48BD-354B-BBB3-46FFEAB531B6}"/>
              </a:ext>
            </a:extLst>
          </p:cNvPr>
          <p:cNvSpPr>
            <a:spLocks noGrp="1"/>
          </p:cNvSpPr>
          <p:nvPr>
            <p:ph type="dt" sz="half" idx="10"/>
          </p:nvPr>
        </p:nvSpPr>
        <p:spPr/>
        <p:txBody>
          <a:bodyPr/>
          <a:lstStyle/>
          <a:p>
            <a:pPr>
              <a:defRPr/>
            </a:pPr>
            <a:fld id="{247D7CB6-0C02-1749-9B68-91C8E88B5D13}" type="datetime1">
              <a:rPr lang="en-US" altLang="en-US" smtClean="0"/>
              <a:t>2/24/20</a:t>
            </a:fld>
            <a:endParaRPr lang="en-US" altLang="en-US"/>
          </a:p>
        </p:txBody>
      </p:sp>
      <p:sp>
        <p:nvSpPr>
          <p:cNvPr id="7" name="Slide Number Placeholder 6">
            <a:extLst>
              <a:ext uri="{FF2B5EF4-FFF2-40B4-BE49-F238E27FC236}">
                <a16:creationId xmlns:a16="http://schemas.microsoft.com/office/drawing/2014/main" id="{9349F30E-8043-544F-A97C-DFEAEFD8F699}"/>
              </a:ext>
            </a:extLst>
          </p:cNvPr>
          <p:cNvSpPr>
            <a:spLocks noGrp="1"/>
          </p:cNvSpPr>
          <p:nvPr>
            <p:ph type="sldNum" sz="quarter" idx="12"/>
          </p:nvPr>
        </p:nvSpPr>
        <p:spPr/>
        <p:txBody>
          <a:bodyPr/>
          <a:lstStyle/>
          <a:p>
            <a:pPr>
              <a:defRPr/>
            </a:pPr>
            <a:fld id="{916BE9FD-BDF0-2E44-8BC5-10581D6F03E1}" type="slidenum">
              <a:rPr lang="en-US" altLang="en-US" smtClean="0"/>
              <a:pPr>
                <a:defRPr/>
              </a:pPr>
              <a:t>48</a:t>
            </a:fld>
            <a:endParaRPr lang="en-US" altLang="en-US"/>
          </a:p>
        </p:txBody>
      </p:sp>
    </p:spTree>
    <p:extLst>
      <p:ext uri="{BB962C8B-B14F-4D97-AF65-F5344CB8AC3E}">
        <p14:creationId xmlns:p14="http://schemas.microsoft.com/office/powerpoint/2010/main" val="3877345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40303ECE-7AAC-6E4E-8A0F-29E7EE041C30}"/>
              </a:ext>
            </a:extLst>
          </p:cNvPr>
          <p:cNvSpPr>
            <a:spLocks noGrp="1"/>
          </p:cNvSpPr>
          <p:nvPr>
            <p:ph type="title" sz="quarter"/>
          </p:nvPr>
        </p:nvSpPr>
        <p:spPr bwMode="auto">
          <a:xfrm>
            <a:off x="-46223" y="-63616"/>
            <a:ext cx="12192000" cy="1143000"/>
          </a:xfrm>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algn="ctr" eaLnBrk="1" hangingPunct="1">
              <a:defRPr/>
            </a:pPr>
            <a:r>
              <a:rPr lang="es-MX" b="1" dirty="0">
                <a:solidFill>
                  <a:srgbClr val="1625FF"/>
                </a:solidFill>
              </a:rPr>
              <a:t>Chemical Potential and Surface Tension</a:t>
            </a:r>
            <a:endParaRPr lang="en-US" b="1" dirty="0">
              <a:solidFill>
                <a:srgbClr val="1625FF"/>
              </a:solidFill>
            </a:endParaRPr>
          </a:p>
        </p:txBody>
      </p:sp>
      <p:pic>
        <p:nvPicPr>
          <p:cNvPr id="2" name="Picture 1">
            <a:extLst>
              <a:ext uri="{FF2B5EF4-FFF2-40B4-BE49-F238E27FC236}">
                <a16:creationId xmlns:a16="http://schemas.microsoft.com/office/drawing/2014/main" id="{D89FCE09-62E6-E641-84AF-87138D691614}"/>
              </a:ext>
            </a:extLst>
          </p:cNvPr>
          <p:cNvPicPr>
            <a:picLocks noChangeAspect="1"/>
          </p:cNvPicPr>
          <p:nvPr/>
        </p:nvPicPr>
        <p:blipFill>
          <a:blip r:embed="rId2"/>
          <a:stretch>
            <a:fillRect/>
          </a:stretch>
        </p:blipFill>
        <p:spPr>
          <a:xfrm>
            <a:off x="3631676" y="1079384"/>
            <a:ext cx="4511923" cy="5504002"/>
          </a:xfrm>
          <a:prstGeom prst="rect">
            <a:avLst/>
          </a:prstGeom>
        </p:spPr>
      </p:pic>
      <p:sp>
        <p:nvSpPr>
          <p:cNvPr id="15" name="TextBox 14">
            <a:extLst>
              <a:ext uri="{FF2B5EF4-FFF2-40B4-BE49-F238E27FC236}">
                <a16:creationId xmlns:a16="http://schemas.microsoft.com/office/drawing/2014/main" id="{976F4CBC-88D3-3049-8368-370DACE34470}"/>
              </a:ext>
            </a:extLst>
          </p:cNvPr>
          <p:cNvSpPr txBox="1"/>
          <p:nvPr/>
        </p:nvSpPr>
        <p:spPr>
          <a:xfrm>
            <a:off x="8473999" y="1038679"/>
            <a:ext cx="3347499" cy="646331"/>
          </a:xfrm>
          <a:prstGeom prst="rect">
            <a:avLst/>
          </a:prstGeom>
          <a:noFill/>
        </p:spPr>
        <p:txBody>
          <a:bodyPr wrap="square" rtlCol="0">
            <a:spAutoFit/>
          </a:bodyPr>
          <a:lstStyle/>
          <a:p>
            <a:r>
              <a:rPr lang="en-US" dirty="0"/>
              <a:t>NOTE: Here </a:t>
            </a:r>
            <a:r>
              <a:rPr lang="en-US" b="1" dirty="0">
                <a:solidFill>
                  <a:srgbClr val="1625FF"/>
                </a:solidFill>
              </a:rPr>
              <a:t>Omega is the atomic volume</a:t>
            </a:r>
            <a:r>
              <a:rPr lang="en-US" dirty="0"/>
              <a:t> </a:t>
            </a:r>
            <a:r>
              <a:rPr lang="en-US" u="sng" dirty="0"/>
              <a:t>not the Landau Potential </a:t>
            </a:r>
          </a:p>
        </p:txBody>
      </p:sp>
      <p:sp>
        <p:nvSpPr>
          <p:cNvPr id="11" name="TextBox 10">
            <a:extLst>
              <a:ext uri="{FF2B5EF4-FFF2-40B4-BE49-F238E27FC236}">
                <a16:creationId xmlns:a16="http://schemas.microsoft.com/office/drawing/2014/main" id="{87FF063E-BCA2-014B-83F4-E2BF242632C7}"/>
              </a:ext>
            </a:extLst>
          </p:cNvPr>
          <p:cNvSpPr txBox="1"/>
          <p:nvPr/>
        </p:nvSpPr>
        <p:spPr>
          <a:xfrm>
            <a:off x="8436329" y="2922285"/>
            <a:ext cx="3646155" cy="923330"/>
          </a:xfrm>
          <a:prstGeom prst="rect">
            <a:avLst/>
          </a:prstGeom>
          <a:noFill/>
        </p:spPr>
        <p:txBody>
          <a:bodyPr wrap="square" rtlCol="0">
            <a:spAutoFit/>
          </a:bodyPr>
          <a:lstStyle/>
          <a:p>
            <a:r>
              <a:rPr lang="en-US" dirty="0"/>
              <a:t>NOTE: </a:t>
            </a:r>
            <a:r>
              <a:rPr lang="en-US" dirty="0" err="1"/>
              <a:t>Miu</a:t>
            </a:r>
            <a:r>
              <a:rPr lang="en-US" dirty="0"/>
              <a:t> is the chemical potential</a:t>
            </a:r>
          </a:p>
          <a:p>
            <a:r>
              <a:rPr lang="en-US" dirty="0"/>
              <a:t>            gamma is the surface energy</a:t>
            </a:r>
          </a:p>
          <a:p>
            <a:r>
              <a:rPr lang="en-US" dirty="0"/>
              <a:t>            n is the number of particles </a:t>
            </a:r>
          </a:p>
        </p:txBody>
      </p:sp>
      <p:sp>
        <p:nvSpPr>
          <p:cNvPr id="8" name="Rectangle 7">
            <a:extLst>
              <a:ext uri="{FF2B5EF4-FFF2-40B4-BE49-F238E27FC236}">
                <a16:creationId xmlns:a16="http://schemas.microsoft.com/office/drawing/2014/main" id="{42D0B434-4B0A-F245-AF5C-B2919153C3EE}"/>
              </a:ext>
            </a:extLst>
          </p:cNvPr>
          <p:cNvSpPr/>
          <p:nvPr/>
        </p:nvSpPr>
        <p:spPr>
          <a:xfrm>
            <a:off x="235528" y="2693336"/>
            <a:ext cx="3103418" cy="138545"/>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E048E35-6491-AE42-8A88-E52AAEFB84CD}"/>
              </a:ext>
            </a:extLst>
          </p:cNvPr>
          <p:cNvSpPr/>
          <p:nvPr/>
        </p:nvSpPr>
        <p:spPr>
          <a:xfrm>
            <a:off x="1814524" y="1554865"/>
            <a:ext cx="326787"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a:extLst>
              <a:ext uri="{FF2B5EF4-FFF2-40B4-BE49-F238E27FC236}">
                <a16:creationId xmlns:a16="http://schemas.microsoft.com/office/drawing/2014/main" id="{07F58E95-AABC-214F-AB49-FB40652DC07A}"/>
              </a:ext>
            </a:extLst>
          </p:cNvPr>
          <p:cNvCxnSpPr/>
          <p:nvPr/>
        </p:nvCxnSpPr>
        <p:spPr>
          <a:xfrm flipV="1">
            <a:off x="811274" y="1818101"/>
            <a:ext cx="975963" cy="8752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EA4505-C237-CB40-BAB1-FCC7613976B5}"/>
              </a:ext>
            </a:extLst>
          </p:cNvPr>
          <p:cNvSpPr txBox="1"/>
          <p:nvPr/>
        </p:nvSpPr>
        <p:spPr>
          <a:xfrm>
            <a:off x="1033548" y="2831881"/>
            <a:ext cx="1263295" cy="369332"/>
          </a:xfrm>
          <a:prstGeom prst="rect">
            <a:avLst/>
          </a:prstGeom>
          <a:noFill/>
        </p:spPr>
        <p:txBody>
          <a:bodyPr wrap="none" rtlCol="0">
            <a:spAutoFit/>
          </a:bodyPr>
          <a:lstStyle/>
          <a:p>
            <a:r>
              <a:rPr lang="en-US" dirty="0"/>
              <a:t>Flat surface</a:t>
            </a:r>
          </a:p>
        </p:txBody>
      </p:sp>
      <p:sp>
        <p:nvSpPr>
          <p:cNvPr id="16" name="TextBox 15">
            <a:extLst>
              <a:ext uri="{FF2B5EF4-FFF2-40B4-BE49-F238E27FC236}">
                <a16:creationId xmlns:a16="http://schemas.microsoft.com/office/drawing/2014/main" id="{782D3A55-99C2-F84C-B642-435A3C3777E8}"/>
              </a:ext>
            </a:extLst>
          </p:cNvPr>
          <p:cNvSpPr txBox="1"/>
          <p:nvPr/>
        </p:nvSpPr>
        <p:spPr>
          <a:xfrm>
            <a:off x="235528" y="3245451"/>
            <a:ext cx="3103418" cy="923330"/>
          </a:xfrm>
          <a:prstGeom prst="rect">
            <a:avLst/>
          </a:prstGeom>
          <a:noFill/>
        </p:spPr>
        <p:txBody>
          <a:bodyPr wrap="square" rtlCol="0">
            <a:spAutoFit/>
          </a:bodyPr>
          <a:lstStyle/>
          <a:p>
            <a:r>
              <a:rPr lang="en-US" dirty="0"/>
              <a:t>Migration of chemical species from a flat surface to a spherical particle</a:t>
            </a:r>
          </a:p>
        </p:txBody>
      </p:sp>
      <p:sp>
        <p:nvSpPr>
          <p:cNvPr id="21" name="Oval 20">
            <a:extLst>
              <a:ext uri="{FF2B5EF4-FFF2-40B4-BE49-F238E27FC236}">
                <a16:creationId xmlns:a16="http://schemas.microsoft.com/office/drawing/2014/main" id="{047ADBA0-4B47-EA44-A248-60CA1B7561EB}"/>
              </a:ext>
            </a:extLst>
          </p:cNvPr>
          <p:cNvSpPr/>
          <p:nvPr/>
        </p:nvSpPr>
        <p:spPr>
          <a:xfrm>
            <a:off x="4946073" y="1231699"/>
            <a:ext cx="421781" cy="3231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0275C0D-6840-EC44-8556-FB93C2C298BA}"/>
              </a:ext>
            </a:extLst>
          </p:cNvPr>
          <p:cNvSpPr txBox="1"/>
          <p:nvPr/>
        </p:nvSpPr>
        <p:spPr>
          <a:xfrm>
            <a:off x="8521469" y="4316333"/>
            <a:ext cx="3252557" cy="369332"/>
          </a:xfrm>
          <a:prstGeom prst="rect">
            <a:avLst/>
          </a:prstGeom>
          <a:noFill/>
        </p:spPr>
        <p:txBody>
          <a:bodyPr wrap="none" rtlCol="0">
            <a:spAutoFit/>
          </a:bodyPr>
          <a:lstStyle/>
          <a:p>
            <a:r>
              <a:rPr lang="en-US" dirty="0"/>
              <a:t>Similar to the Young-Laplace </a:t>
            </a:r>
            <a:r>
              <a:rPr lang="en-US" dirty="0" err="1"/>
              <a:t>eqn</a:t>
            </a:r>
            <a:endParaRPr lang="en-US" dirty="0"/>
          </a:p>
        </p:txBody>
      </p:sp>
      <p:sp>
        <p:nvSpPr>
          <p:cNvPr id="24" name="TextBox 23">
            <a:extLst>
              <a:ext uri="{FF2B5EF4-FFF2-40B4-BE49-F238E27FC236}">
                <a16:creationId xmlns:a16="http://schemas.microsoft.com/office/drawing/2014/main" id="{F9272688-B797-9346-A540-C863D3DF872F}"/>
              </a:ext>
            </a:extLst>
          </p:cNvPr>
          <p:cNvSpPr txBox="1"/>
          <p:nvPr/>
        </p:nvSpPr>
        <p:spPr>
          <a:xfrm>
            <a:off x="3712779" y="5817475"/>
            <a:ext cx="442750" cy="369332"/>
          </a:xfrm>
          <a:prstGeom prst="rect">
            <a:avLst/>
          </a:prstGeom>
          <a:noFill/>
        </p:spPr>
        <p:txBody>
          <a:bodyPr wrap="none" rtlCol="0">
            <a:spAutoFit/>
          </a:bodyPr>
          <a:lstStyle/>
          <a:p>
            <a:r>
              <a:rPr lang="en-US" dirty="0"/>
              <a:t>(1)</a:t>
            </a:r>
          </a:p>
        </p:txBody>
      </p:sp>
      <p:sp>
        <p:nvSpPr>
          <p:cNvPr id="5" name="Date Placeholder 4">
            <a:extLst>
              <a:ext uri="{FF2B5EF4-FFF2-40B4-BE49-F238E27FC236}">
                <a16:creationId xmlns:a16="http://schemas.microsoft.com/office/drawing/2014/main" id="{1EEF62E8-D820-4D4A-94A5-609DF8B68BE6}"/>
              </a:ext>
            </a:extLst>
          </p:cNvPr>
          <p:cNvSpPr>
            <a:spLocks noGrp="1"/>
          </p:cNvSpPr>
          <p:nvPr>
            <p:ph type="dt" sz="half" idx="10"/>
          </p:nvPr>
        </p:nvSpPr>
        <p:spPr/>
        <p:txBody>
          <a:bodyPr/>
          <a:lstStyle/>
          <a:p>
            <a:pPr>
              <a:defRPr/>
            </a:pPr>
            <a:fld id="{9CE1849B-EA06-B946-A64F-CA8196FB436B}" type="datetime1">
              <a:rPr lang="en-US" altLang="en-US" smtClean="0"/>
              <a:t>2/24/20</a:t>
            </a:fld>
            <a:endParaRPr lang="en-US" altLang="en-US"/>
          </a:p>
        </p:txBody>
      </p:sp>
      <p:sp>
        <p:nvSpPr>
          <p:cNvPr id="6" name="Slide Number Placeholder 5">
            <a:extLst>
              <a:ext uri="{FF2B5EF4-FFF2-40B4-BE49-F238E27FC236}">
                <a16:creationId xmlns:a16="http://schemas.microsoft.com/office/drawing/2014/main" id="{DBE3D279-A929-5D42-B24F-22F2FF6EB56E}"/>
              </a:ext>
            </a:extLst>
          </p:cNvPr>
          <p:cNvSpPr>
            <a:spLocks noGrp="1"/>
          </p:cNvSpPr>
          <p:nvPr>
            <p:ph type="sldNum" sz="quarter" idx="12"/>
          </p:nvPr>
        </p:nvSpPr>
        <p:spPr/>
        <p:txBody>
          <a:bodyPr/>
          <a:lstStyle/>
          <a:p>
            <a:pPr>
              <a:defRPr/>
            </a:pPr>
            <a:fld id="{6F5E516D-EFB5-6149-B55D-B02C62426944}" type="slidenum">
              <a:rPr lang="en-US" altLang="en-US" smtClean="0"/>
              <a:pPr>
                <a:defRPr/>
              </a:pPr>
              <a:t>49</a:t>
            </a:fld>
            <a:endParaRPr lang="en-US" altLang="en-US"/>
          </a:p>
        </p:txBody>
      </p:sp>
      <p:sp>
        <p:nvSpPr>
          <p:cNvPr id="3" name="Rectangle 2">
            <a:extLst>
              <a:ext uri="{FF2B5EF4-FFF2-40B4-BE49-F238E27FC236}">
                <a16:creationId xmlns:a16="http://schemas.microsoft.com/office/drawing/2014/main" id="{F8D2923D-EEFC-1946-96B8-DAA2D5189F94}"/>
              </a:ext>
            </a:extLst>
          </p:cNvPr>
          <p:cNvSpPr/>
          <p:nvPr/>
        </p:nvSpPr>
        <p:spPr>
          <a:xfrm>
            <a:off x="3581400" y="4100660"/>
            <a:ext cx="4676480" cy="9426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7516E1-6A37-FC4E-8034-03C976E2D0B0}"/>
              </a:ext>
            </a:extLst>
          </p:cNvPr>
          <p:cNvSpPr/>
          <p:nvPr/>
        </p:nvSpPr>
        <p:spPr>
          <a:xfrm>
            <a:off x="3581400" y="5413670"/>
            <a:ext cx="4676480" cy="11697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41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555DA92-29ED-4F42-98EB-D476E9B60CBE}"/>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72BE0649-F8CB-204B-8E76-CE02F91ADE17}" type="slidenum">
              <a:rPr lang="en-US" altLang="zh-TW">
                <a:solidFill>
                  <a:schemeClr val="tx1"/>
                </a:solidFill>
                <a:latin typeface="Garamond" panose="02020404030301010803" pitchFamily="18" charset="0"/>
                <a:ea typeface="DotumChe" panose="020B0609000101010101" pitchFamily="49" charset="-127"/>
              </a:rPr>
              <a:pPr eaLnBrk="1" hangingPunct="1"/>
              <a:t>5</a:t>
            </a:fld>
            <a:endParaRPr lang="en-US" altLang="zh-TW">
              <a:solidFill>
                <a:schemeClr val="tx1"/>
              </a:solidFill>
              <a:latin typeface="Garamond" panose="02020404030301010803" pitchFamily="18" charset="0"/>
              <a:ea typeface="DotumChe" panose="020B0609000101010101" pitchFamily="49" charset="-127"/>
            </a:endParaRPr>
          </a:p>
        </p:txBody>
      </p:sp>
      <p:sp>
        <p:nvSpPr>
          <p:cNvPr id="525316" name="Rectangle 4">
            <a:extLst>
              <a:ext uri="{FF2B5EF4-FFF2-40B4-BE49-F238E27FC236}">
                <a16:creationId xmlns:a16="http://schemas.microsoft.com/office/drawing/2014/main" id="{7B4A323B-8E40-D340-ADFC-1E5F85FF0303}"/>
              </a:ext>
            </a:extLst>
          </p:cNvPr>
          <p:cNvSpPr>
            <a:spLocks noChangeArrowheads="1"/>
          </p:cNvSpPr>
          <p:nvPr/>
        </p:nvSpPr>
        <p:spPr bwMode="auto">
          <a:xfrm>
            <a:off x="2424114" y="549275"/>
            <a:ext cx="712787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3200">
              <a:effectLst>
                <a:outerShdw blurRad="38100" dist="38100" dir="2700000" algn="tl">
                  <a:srgbClr val="DDDDDD"/>
                </a:outerShdw>
              </a:effectLst>
              <a:latin typeface="Arial" charset="0"/>
              <a:ea typeface="新細明體" charset="0"/>
              <a:cs typeface="新細明體" charset="0"/>
            </a:endParaRPr>
          </a:p>
        </p:txBody>
      </p:sp>
      <p:sp>
        <p:nvSpPr>
          <p:cNvPr id="525319" name="Rectangle 7">
            <a:extLst>
              <a:ext uri="{FF2B5EF4-FFF2-40B4-BE49-F238E27FC236}">
                <a16:creationId xmlns:a16="http://schemas.microsoft.com/office/drawing/2014/main" id="{181FA7ED-BA30-0149-A875-903E83E0254D}"/>
              </a:ext>
            </a:extLst>
          </p:cNvPr>
          <p:cNvSpPr>
            <a:spLocks noGrp="1" noChangeArrowheads="1"/>
          </p:cNvSpPr>
          <p:nvPr>
            <p:ph type="title"/>
          </p:nvPr>
        </p:nvSpPr>
        <p:spPr/>
        <p:txBody>
          <a:bodyPr/>
          <a:lstStyle/>
          <a:p>
            <a:pPr eaLnBrk="1" hangingPunct="1">
              <a:defRPr/>
            </a:pPr>
            <a:r>
              <a:rPr lang="en-US" dirty="0"/>
              <a:t>Comments:</a:t>
            </a:r>
          </a:p>
        </p:txBody>
      </p:sp>
      <p:sp>
        <p:nvSpPr>
          <p:cNvPr id="525320" name="Rectangle 8">
            <a:extLst>
              <a:ext uri="{FF2B5EF4-FFF2-40B4-BE49-F238E27FC236}">
                <a16:creationId xmlns:a16="http://schemas.microsoft.com/office/drawing/2014/main" id="{208E82DF-EC96-6445-882A-F5B48CE64E01}"/>
              </a:ext>
            </a:extLst>
          </p:cNvPr>
          <p:cNvSpPr>
            <a:spLocks noGrp="1" noChangeArrowheads="1"/>
          </p:cNvSpPr>
          <p:nvPr>
            <p:ph type="body" idx="1"/>
          </p:nvPr>
        </p:nvSpPr>
        <p:spPr>
          <a:xfrm>
            <a:off x="838200" y="1690688"/>
            <a:ext cx="4979504" cy="4351338"/>
          </a:xfrm>
        </p:spPr>
        <p:txBody>
          <a:bodyPr>
            <a:normAutofit fontScale="92500" lnSpcReduction="10000"/>
          </a:bodyPr>
          <a:lstStyle/>
          <a:p>
            <a:pPr marL="627063" indent="-627063" eaLnBrk="1" hangingPunct="1">
              <a:lnSpc>
                <a:spcPct val="90000"/>
              </a:lnSpc>
              <a:buFont typeface="Wingdings" charset="0"/>
              <a:buChar char="ü"/>
              <a:defRPr/>
            </a:pPr>
            <a:r>
              <a:rPr lang="en-US" altLang="zh-TW" dirty="0"/>
              <a:t>Due to the vast surface area, all nanostructured materials possess a huge surface energy and, thus are thermodynamically unstable or metastable. </a:t>
            </a:r>
          </a:p>
          <a:p>
            <a:pPr marL="627063" indent="-627063" eaLnBrk="1" hangingPunct="1">
              <a:lnSpc>
                <a:spcPct val="90000"/>
              </a:lnSpc>
              <a:buNone/>
              <a:defRPr/>
            </a:pPr>
            <a:endParaRPr lang="en-US" altLang="zh-TW" dirty="0"/>
          </a:p>
          <a:p>
            <a:pPr marL="627063" indent="-627063" eaLnBrk="1" hangingPunct="1">
              <a:lnSpc>
                <a:spcPct val="90000"/>
              </a:lnSpc>
              <a:buFont typeface="Wingdings" charset="0"/>
              <a:buChar char="ü"/>
              <a:defRPr/>
            </a:pPr>
            <a:r>
              <a:rPr lang="en-US" altLang="zh-TW" dirty="0"/>
              <a:t>Goal: to overcome the surface energy, and to prevent the nanomaterials from growth in size, driven by the reduction of overall surface energy.</a:t>
            </a:r>
          </a:p>
          <a:p>
            <a:pPr eaLnBrk="1" hangingPunct="1">
              <a:lnSpc>
                <a:spcPct val="90000"/>
              </a:lnSpc>
              <a:buFont typeface="Wingdings" charset="0"/>
              <a:buChar char="ü"/>
              <a:defRPr/>
            </a:pPr>
            <a:endParaRPr lang="en-US" altLang="zh-TW" dirty="0"/>
          </a:p>
        </p:txBody>
      </p:sp>
      <p:pic>
        <p:nvPicPr>
          <p:cNvPr id="6" name="Picture 4" descr="Fig2-2">
            <a:extLst>
              <a:ext uri="{FF2B5EF4-FFF2-40B4-BE49-F238E27FC236}">
                <a16:creationId xmlns:a16="http://schemas.microsoft.com/office/drawing/2014/main" id="{512D8604-A3D1-EA4D-B04E-71D27BED8BB7}"/>
              </a:ext>
            </a:extLst>
          </p:cNvPr>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5883965" y="1874838"/>
            <a:ext cx="6175513" cy="381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03A7690B-3675-5F47-A430-B68C10A9383E}"/>
              </a:ext>
            </a:extLst>
          </p:cNvPr>
          <p:cNvSpPr>
            <a:spLocks noGrp="1"/>
          </p:cNvSpPr>
          <p:nvPr>
            <p:ph type="dt" sz="half" idx="10"/>
          </p:nvPr>
        </p:nvSpPr>
        <p:spPr/>
        <p:txBody>
          <a:bodyPr/>
          <a:lstStyle/>
          <a:p>
            <a:fld id="{28DF816B-821C-8E4B-B9BD-0E5CB5CB324A}" type="datetime1">
              <a:rPr lang="en-US" smtClean="0"/>
              <a:t>2/24/20</a:t>
            </a:fld>
            <a:endParaRPr lang="en-US"/>
          </a:p>
        </p:txBody>
      </p:sp>
    </p:spTree>
    <p:extLst>
      <p:ext uri="{BB962C8B-B14F-4D97-AF65-F5344CB8AC3E}">
        <p14:creationId xmlns:p14="http://schemas.microsoft.com/office/powerpoint/2010/main" val="3976512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EAD7485-6A07-AC4B-92C1-5F12E7415B52}"/>
              </a:ext>
            </a:extLst>
          </p:cNvPr>
          <p:cNvSpPr/>
          <p:nvPr/>
        </p:nvSpPr>
        <p:spPr>
          <a:xfrm>
            <a:off x="9337964" y="2452255"/>
            <a:ext cx="585023" cy="335388"/>
          </a:xfrm>
          <a:prstGeom prst="ellipse">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18" name="Rectangle 2">
            <a:extLst>
              <a:ext uri="{FF2B5EF4-FFF2-40B4-BE49-F238E27FC236}">
                <a16:creationId xmlns:a16="http://schemas.microsoft.com/office/drawing/2014/main" id="{4E1D11B4-0172-694E-A3A5-50FD2117671A}"/>
              </a:ext>
            </a:extLst>
          </p:cNvPr>
          <p:cNvSpPr>
            <a:spLocks noGrp="1"/>
          </p:cNvSpPr>
          <p:nvPr>
            <p:ph type="title" sz="quarter"/>
          </p:nvPr>
        </p:nvSpPr>
        <p:spPr bwMode="auto">
          <a:xfrm>
            <a:off x="379013" y="75855"/>
            <a:ext cx="10972800" cy="566837"/>
          </a:xfrm>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algn="ctr">
              <a:defRPr/>
            </a:pPr>
            <a:r>
              <a:rPr lang="es-MX" sz="3200" b="1" dirty="0">
                <a:solidFill>
                  <a:srgbClr val="1625FF"/>
                </a:solidFill>
              </a:rPr>
              <a:t>Chemical Potential and Surface Tension</a:t>
            </a:r>
            <a:endParaRPr lang="en-US" sz="2900" dirty="0"/>
          </a:p>
        </p:txBody>
      </p:sp>
      <p:pic>
        <p:nvPicPr>
          <p:cNvPr id="10" name="Picture 9">
            <a:extLst>
              <a:ext uri="{FF2B5EF4-FFF2-40B4-BE49-F238E27FC236}">
                <a16:creationId xmlns:a16="http://schemas.microsoft.com/office/drawing/2014/main" id="{6D6450FF-2ABD-1D4A-ADF1-D3785FC7F46F}"/>
              </a:ext>
            </a:extLst>
          </p:cNvPr>
          <p:cNvPicPr>
            <a:picLocks noChangeAspect="1"/>
          </p:cNvPicPr>
          <p:nvPr/>
        </p:nvPicPr>
        <p:blipFill>
          <a:blip r:embed="rId2"/>
          <a:stretch>
            <a:fillRect/>
          </a:stretch>
        </p:blipFill>
        <p:spPr>
          <a:xfrm>
            <a:off x="2273712" y="990381"/>
            <a:ext cx="7162800" cy="3683000"/>
          </a:xfrm>
          <a:prstGeom prst="rect">
            <a:avLst/>
          </a:prstGeom>
        </p:spPr>
      </p:pic>
      <p:sp>
        <p:nvSpPr>
          <p:cNvPr id="5" name="Rectangle 4">
            <a:extLst>
              <a:ext uri="{FF2B5EF4-FFF2-40B4-BE49-F238E27FC236}">
                <a16:creationId xmlns:a16="http://schemas.microsoft.com/office/drawing/2014/main" id="{A6C0C09F-E721-7C4C-BE8F-166E8E91DB11}"/>
              </a:ext>
            </a:extLst>
          </p:cNvPr>
          <p:cNvSpPr/>
          <p:nvPr/>
        </p:nvSpPr>
        <p:spPr>
          <a:xfrm>
            <a:off x="235528" y="2693336"/>
            <a:ext cx="3103418" cy="138545"/>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BF2DB4E-2AAC-FC43-A0FA-65D3D6E4E3CD}"/>
              </a:ext>
            </a:extLst>
          </p:cNvPr>
          <p:cNvSpPr/>
          <p:nvPr/>
        </p:nvSpPr>
        <p:spPr>
          <a:xfrm>
            <a:off x="1814525" y="1632425"/>
            <a:ext cx="255226" cy="227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a:extLst>
              <a:ext uri="{FF2B5EF4-FFF2-40B4-BE49-F238E27FC236}">
                <a16:creationId xmlns:a16="http://schemas.microsoft.com/office/drawing/2014/main" id="{367D83F2-D2C6-0149-BD29-8DCAB2BDEB59}"/>
              </a:ext>
            </a:extLst>
          </p:cNvPr>
          <p:cNvCxnSpPr/>
          <p:nvPr/>
        </p:nvCxnSpPr>
        <p:spPr>
          <a:xfrm flipV="1">
            <a:off x="811274" y="1818101"/>
            <a:ext cx="975963" cy="8752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1D54A9B-239C-D94C-8A25-B7C0E6D8946F}"/>
              </a:ext>
            </a:extLst>
          </p:cNvPr>
          <p:cNvSpPr txBox="1"/>
          <p:nvPr/>
        </p:nvSpPr>
        <p:spPr>
          <a:xfrm>
            <a:off x="1033548" y="2831881"/>
            <a:ext cx="1263295" cy="369332"/>
          </a:xfrm>
          <a:prstGeom prst="rect">
            <a:avLst/>
          </a:prstGeom>
          <a:noFill/>
        </p:spPr>
        <p:txBody>
          <a:bodyPr wrap="none" rtlCol="0">
            <a:spAutoFit/>
          </a:bodyPr>
          <a:lstStyle/>
          <a:p>
            <a:r>
              <a:rPr lang="en-US" dirty="0"/>
              <a:t>Flat surface</a:t>
            </a:r>
          </a:p>
        </p:txBody>
      </p:sp>
      <p:sp>
        <p:nvSpPr>
          <p:cNvPr id="9" name="TextBox 8">
            <a:extLst>
              <a:ext uri="{FF2B5EF4-FFF2-40B4-BE49-F238E27FC236}">
                <a16:creationId xmlns:a16="http://schemas.microsoft.com/office/drawing/2014/main" id="{C111509E-CE81-F24A-9005-ACE70B17A05D}"/>
              </a:ext>
            </a:extLst>
          </p:cNvPr>
          <p:cNvSpPr txBox="1"/>
          <p:nvPr/>
        </p:nvSpPr>
        <p:spPr>
          <a:xfrm>
            <a:off x="235528" y="3245451"/>
            <a:ext cx="3103418" cy="923330"/>
          </a:xfrm>
          <a:prstGeom prst="rect">
            <a:avLst/>
          </a:prstGeom>
          <a:noFill/>
        </p:spPr>
        <p:txBody>
          <a:bodyPr wrap="square" rtlCol="0">
            <a:spAutoFit/>
          </a:bodyPr>
          <a:lstStyle/>
          <a:p>
            <a:r>
              <a:rPr lang="en-US" dirty="0"/>
              <a:t>Evaporation of an atom form from a flat surface to the environment</a:t>
            </a:r>
          </a:p>
        </p:txBody>
      </p:sp>
      <p:sp>
        <p:nvSpPr>
          <p:cNvPr id="11" name="Rectangle 10">
            <a:extLst>
              <a:ext uri="{FF2B5EF4-FFF2-40B4-BE49-F238E27FC236}">
                <a16:creationId xmlns:a16="http://schemas.microsoft.com/office/drawing/2014/main" id="{3AA93488-473C-A442-A09E-CA8751C7983E}"/>
              </a:ext>
            </a:extLst>
          </p:cNvPr>
          <p:cNvSpPr/>
          <p:nvPr/>
        </p:nvSpPr>
        <p:spPr>
          <a:xfrm>
            <a:off x="8842454" y="2649098"/>
            <a:ext cx="3103418" cy="138545"/>
          </a:xfrm>
          <a:prstGeom prst="rect">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34440E-18E2-6E43-8A13-CC65AC9CD8D0}"/>
              </a:ext>
            </a:extLst>
          </p:cNvPr>
          <p:cNvSpPr/>
          <p:nvPr/>
        </p:nvSpPr>
        <p:spPr>
          <a:xfrm>
            <a:off x="10421451" y="1632425"/>
            <a:ext cx="255226" cy="183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a:extLst>
              <a:ext uri="{FF2B5EF4-FFF2-40B4-BE49-F238E27FC236}">
                <a16:creationId xmlns:a16="http://schemas.microsoft.com/office/drawing/2014/main" id="{1BF819DC-3A1B-9345-ACF5-3A5EB0474AB9}"/>
              </a:ext>
            </a:extLst>
          </p:cNvPr>
          <p:cNvCxnSpPr>
            <a:cxnSpLocks/>
            <a:stCxn id="3" idx="7"/>
          </p:cNvCxnSpPr>
          <p:nvPr/>
        </p:nvCxnSpPr>
        <p:spPr>
          <a:xfrm rot="5400000" flipH="1" flipV="1">
            <a:off x="9751985" y="1859194"/>
            <a:ext cx="727505" cy="55685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549259C-7739-8B4E-9B05-B01FFA51C353}"/>
              </a:ext>
            </a:extLst>
          </p:cNvPr>
          <p:cNvSpPr txBox="1"/>
          <p:nvPr/>
        </p:nvSpPr>
        <p:spPr>
          <a:xfrm>
            <a:off x="9640474" y="2787643"/>
            <a:ext cx="1263295" cy="369332"/>
          </a:xfrm>
          <a:prstGeom prst="rect">
            <a:avLst/>
          </a:prstGeom>
          <a:noFill/>
        </p:spPr>
        <p:txBody>
          <a:bodyPr wrap="none" rtlCol="0">
            <a:spAutoFit/>
          </a:bodyPr>
          <a:lstStyle/>
          <a:p>
            <a:r>
              <a:rPr lang="en-US" dirty="0"/>
              <a:t>Flat surface</a:t>
            </a:r>
          </a:p>
        </p:txBody>
      </p:sp>
      <p:sp>
        <p:nvSpPr>
          <p:cNvPr id="15" name="TextBox 14">
            <a:extLst>
              <a:ext uri="{FF2B5EF4-FFF2-40B4-BE49-F238E27FC236}">
                <a16:creationId xmlns:a16="http://schemas.microsoft.com/office/drawing/2014/main" id="{B7DF6F01-2CC2-DC4F-9A40-4E42993AD447}"/>
              </a:ext>
            </a:extLst>
          </p:cNvPr>
          <p:cNvSpPr txBox="1"/>
          <p:nvPr/>
        </p:nvSpPr>
        <p:spPr>
          <a:xfrm>
            <a:off x="8842454" y="3201213"/>
            <a:ext cx="3103418" cy="923330"/>
          </a:xfrm>
          <a:prstGeom prst="rect">
            <a:avLst/>
          </a:prstGeom>
          <a:noFill/>
        </p:spPr>
        <p:txBody>
          <a:bodyPr wrap="square" rtlCol="0">
            <a:spAutoFit/>
          </a:bodyPr>
          <a:lstStyle/>
          <a:p>
            <a:r>
              <a:rPr lang="en-US" dirty="0"/>
              <a:t>Evaporation of an atom form from a flat surface to the environment</a:t>
            </a:r>
          </a:p>
        </p:txBody>
      </p:sp>
      <p:cxnSp>
        <p:nvCxnSpPr>
          <p:cNvPr id="21" name="Straight Arrow Connector 20">
            <a:extLst>
              <a:ext uri="{FF2B5EF4-FFF2-40B4-BE49-F238E27FC236}">
                <a16:creationId xmlns:a16="http://schemas.microsoft.com/office/drawing/2014/main" id="{D512D056-2A8F-604E-98D7-4DD72F75EF03}"/>
              </a:ext>
            </a:extLst>
          </p:cNvPr>
          <p:cNvCxnSpPr/>
          <p:nvPr/>
        </p:nvCxnSpPr>
        <p:spPr>
          <a:xfrm>
            <a:off x="7481455" y="1440873"/>
            <a:ext cx="1856509" cy="101138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19F4FD6-2129-0E4A-B95F-34239AA560BA}"/>
              </a:ext>
            </a:extLst>
          </p:cNvPr>
          <p:cNvCxnSpPr>
            <a:cxnSpLocks/>
          </p:cNvCxnSpPr>
          <p:nvPr/>
        </p:nvCxnSpPr>
        <p:spPr>
          <a:xfrm flipH="1">
            <a:off x="1942138" y="1428285"/>
            <a:ext cx="1173448" cy="119166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FAC817-F903-334E-97A3-1E9A35F16550}"/>
              </a:ext>
            </a:extLst>
          </p:cNvPr>
          <p:cNvSpPr txBox="1"/>
          <p:nvPr/>
        </p:nvSpPr>
        <p:spPr>
          <a:xfrm>
            <a:off x="2572339" y="1718747"/>
            <a:ext cx="1583574" cy="461665"/>
          </a:xfrm>
          <a:prstGeom prst="rect">
            <a:avLst/>
          </a:prstGeom>
          <a:noFill/>
        </p:spPr>
        <p:txBody>
          <a:bodyPr wrap="square" rtlCol="0">
            <a:spAutoFit/>
          </a:bodyPr>
          <a:lstStyle/>
          <a:p>
            <a:r>
              <a:rPr lang="en-US" sz="1200" dirty="0"/>
              <a:t>Chemical potential of the flat surface</a:t>
            </a:r>
          </a:p>
        </p:txBody>
      </p:sp>
      <p:sp>
        <p:nvSpPr>
          <p:cNvPr id="26" name="TextBox 25">
            <a:extLst>
              <a:ext uri="{FF2B5EF4-FFF2-40B4-BE49-F238E27FC236}">
                <a16:creationId xmlns:a16="http://schemas.microsoft.com/office/drawing/2014/main" id="{96294A14-5865-CB41-9223-2DDDA6234F3B}"/>
              </a:ext>
            </a:extLst>
          </p:cNvPr>
          <p:cNvSpPr txBox="1"/>
          <p:nvPr/>
        </p:nvSpPr>
        <p:spPr>
          <a:xfrm>
            <a:off x="8189498" y="1463392"/>
            <a:ext cx="1583574" cy="461665"/>
          </a:xfrm>
          <a:prstGeom prst="rect">
            <a:avLst/>
          </a:prstGeom>
          <a:noFill/>
        </p:spPr>
        <p:txBody>
          <a:bodyPr wrap="square" rtlCol="0">
            <a:spAutoFit/>
          </a:bodyPr>
          <a:lstStyle/>
          <a:p>
            <a:r>
              <a:rPr lang="en-US" sz="1200" dirty="0"/>
              <a:t>Chemical potential of the convex surface</a:t>
            </a:r>
          </a:p>
        </p:txBody>
      </p:sp>
      <p:cxnSp>
        <p:nvCxnSpPr>
          <p:cNvPr id="27" name="Straight Arrow Connector 26">
            <a:extLst>
              <a:ext uri="{FF2B5EF4-FFF2-40B4-BE49-F238E27FC236}">
                <a16:creationId xmlns:a16="http://schemas.microsoft.com/office/drawing/2014/main" id="{96550064-7A03-694E-84E0-E2BEEE606AC2}"/>
              </a:ext>
            </a:extLst>
          </p:cNvPr>
          <p:cNvCxnSpPr>
            <a:cxnSpLocks/>
          </p:cNvCxnSpPr>
          <p:nvPr/>
        </p:nvCxnSpPr>
        <p:spPr>
          <a:xfrm flipV="1">
            <a:off x="9421152" y="825578"/>
            <a:ext cx="624855" cy="39327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0B62924-9F73-B14B-BE5D-FA69722089A5}"/>
              </a:ext>
            </a:extLst>
          </p:cNvPr>
          <p:cNvSpPr txBox="1"/>
          <p:nvPr/>
        </p:nvSpPr>
        <p:spPr>
          <a:xfrm>
            <a:off x="10098328" y="487869"/>
            <a:ext cx="1906388" cy="646331"/>
          </a:xfrm>
          <a:prstGeom prst="rect">
            <a:avLst/>
          </a:prstGeom>
          <a:noFill/>
        </p:spPr>
        <p:txBody>
          <a:bodyPr wrap="square" rtlCol="0">
            <a:spAutoFit/>
          </a:bodyPr>
          <a:lstStyle/>
          <a:p>
            <a:r>
              <a:rPr lang="en-US" sz="1200" dirty="0"/>
              <a:t>Pc is the equilibrium vapor pressure of the curved surface</a:t>
            </a:r>
          </a:p>
        </p:txBody>
      </p:sp>
      <p:sp>
        <p:nvSpPr>
          <p:cNvPr id="34" name="TextBox 33">
            <a:extLst>
              <a:ext uri="{FF2B5EF4-FFF2-40B4-BE49-F238E27FC236}">
                <a16:creationId xmlns:a16="http://schemas.microsoft.com/office/drawing/2014/main" id="{952086E7-2868-314B-8AA8-10BD512E5D57}"/>
              </a:ext>
            </a:extLst>
          </p:cNvPr>
          <p:cNvSpPr txBox="1"/>
          <p:nvPr/>
        </p:nvSpPr>
        <p:spPr>
          <a:xfrm>
            <a:off x="175712" y="268793"/>
            <a:ext cx="1708267" cy="646331"/>
          </a:xfrm>
          <a:prstGeom prst="rect">
            <a:avLst/>
          </a:prstGeom>
          <a:noFill/>
        </p:spPr>
        <p:txBody>
          <a:bodyPr wrap="square" rtlCol="0">
            <a:spAutoFit/>
          </a:bodyPr>
          <a:lstStyle/>
          <a:p>
            <a:r>
              <a:rPr lang="en-US" sz="1200" dirty="0" err="1"/>
              <a:t>P</a:t>
            </a:r>
            <a:r>
              <a:rPr lang="en-US" sz="1200" baseline="-25000" dirty="0" err="1"/>
              <a:t>infinte</a:t>
            </a:r>
            <a:r>
              <a:rPr lang="en-US" sz="1200" dirty="0"/>
              <a:t> is the equilibrium vapor pressure of the flat surface</a:t>
            </a:r>
          </a:p>
        </p:txBody>
      </p:sp>
      <p:cxnSp>
        <p:nvCxnSpPr>
          <p:cNvPr id="35" name="Elbow Connector 34">
            <a:extLst>
              <a:ext uri="{FF2B5EF4-FFF2-40B4-BE49-F238E27FC236}">
                <a16:creationId xmlns:a16="http://schemas.microsoft.com/office/drawing/2014/main" id="{C63CE1E3-B4E8-6142-9214-C716F0B60458}"/>
              </a:ext>
            </a:extLst>
          </p:cNvPr>
          <p:cNvCxnSpPr>
            <a:cxnSpLocks/>
          </p:cNvCxnSpPr>
          <p:nvPr/>
        </p:nvCxnSpPr>
        <p:spPr>
          <a:xfrm rot="16200000" flipV="1">
            <a:off x="3061974" y="-582418"/>
            <a:ext cx="461666" cy="283779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70CA9B8-AAAF-1145-91AB-E150B32FE88B}"/>
              </a:ext>
            </a:extLst>
          </p:cNvPr>
          <p:cNvSpPr/>
          <p:nvPr/>
        </p:nvSpPr>
        <p:spPr>
          <a:xfrm>
            <a:off x="4556234" y="1053625"/>
            <a:ext cx="331076" cy="3093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0AAF233-9111-614B-B663-83807D1EFCCA}"/>
              </a:ext>
            </a:extLst>
          </p:cNvPr>
          <p:cNvSpPr txBox="1"/>
          <p:nvPr/>
        </p:nvSpPr>
        <p:spPr>
          <a:xfrm>
            <a:off x="3783647" y="3223527"/>
            <a:ext cx="4174861" cy="307777"/>
          </a:xfrm>
          <a:prstGeom prst="rect">
            <a:avLst/>
          </a:prstGeom>
          <a:noFill/>
        </p:spPr>
        <p:txBody>
          <a:bodyPr wrap="none" rtlCol="0">
            <a:spAutoFit/>
          </a:bodyPr>
          <a:lstStyle/>
          <a:p>
            <a:r>
              <a:rPr lang="en-US" sz="1400" dirty="0"/>
              <a:t>If we combine with equation 1 from the previous slide:</a:t>
            </a:r>
          </a:p>
        </p:txBody>
      </p:sp>
      <p:sp>
        <p:nvSpPr>
          <p:cNvPr id="43" name="TextBox 42">
            <a:extLst>
              <a:ext uri="{FF2B5EF4-FFF2-40B4-BE49-F238E27FC236}">
                <a16:creationId xmlns:a16="http://schemas.microsoft.com/office/drawing/2014/main" id="{B83EA382-5AA0-9749-ABE0-D704A7CB8800}"/>
              </a:ext>
            </a:extLst>
          </p:cNvPr>
          <p:cNvSpPr txBox="1"/>
          <p:nvPr/>
        </p:nvSpPr>
        <p:spPr>
          <a:xfrm>
            <a:off x="3847165" y="2274472"/>
            <a:ext cx="617477" cy="400110"/>
          </a:xfrm>
          <a:prstGeom prst="rect">
            <a:avLst/>
          </a:prstGeom>
          <a:noFill/>
        </p:spPr>
        <p:txBody>
          <a:bodyPr wrap="none" rtlCol="0">
            <a:spAutoFit/>
          </a:bodyPr>
          <a:lstStyle/>
          <a:p>
            <a:r>
              <a:rPr lang="en-US" sz="2000" dirty="0" err="1">
                <a:latin typeface="Symbol" pitchFamily="2" charset="2"/>
              </a:rPr>
              <a:t>Dm</a:t>
            </a:r>
            <a:r>
              <a:rPr lang="en-US" sz="2000" dirty="0"/>
              <a:t>=</a:t>
            </a:r>
          </a:p>
        </p:txBody>
      </p:sp>
      <p:grpSp>
        <p:nvGrpSpPr>
          <p:cNvPr id="46" name="Group 45">
            <a:extLst>
              <a:ext uri="{FF2B5EF4-FFF2-40B4-BE49-F238E27FC236}">
                <a16:creationId xmlns:a16="http://schemas.microsoft.com/office/drawing/2014/main" id="{AEA61396-7C70-E543-9F8D-6B3478C75FD4}"/>
              </a:ext>
            </a:extLst>
          </p:cNvPr>
          <p:cNvGrpSpPr/>
          <p:nvPr/>
        </p:nvGrpSpPr>
        <p:grpSpPr>
          <a:xfrm>
            <a:off x="4711703" y="5444653"/>
            <a:ext cx="2988507" cy="3391342"/>
            <a:chOff x="4711703" y="5444653"/>
            <a:chExt cx="2988507" cy="3391342"/>
          </a:xfrm>
        </p:grpSpPr>
        <p:pic>
          <p:nvPicPr>
            <p:cNvPr id="45" name="Picture 44">
              <a:extLst>
                <a:ext uri="{FF2B5EF4-FFF2-40B4-BE49-F238E27FC236}">
                  <a16:creationId xmlns:a16="http://schemas.microsoft.com/office/drawing/2014/main" id="{8A38D422-D2DF-9F43-A9BF-6A666E53FE57}"/>
                </a:ext>
              </a:extLst>
            </p:cNvPr>
            <p:cNvPicPr>
              <a:picLocks noChangeAspect="1"/>
            </p:cNvPicPr>
            <p:nvPr/>
          </p:nvPicPr>
          <p:blipFill>
            <a:blip r:embed="rId3"/>
            <a:stretch>
              <a:fillRect/>
            </a:stretch>
          </p:blipFill>
          <p:spPr>
            <a:xfrm>
              <a:off x="4711704" y="5444653"/>
              <a:ext cx="2694493" cy="2388494"/>
            </a:xfrm>
            <a:prstGeom prst="rect">
              <a:avLst/>
            </a:prstGeom>
          </p:spPr>
        </p:pic>
        <p:sp>
          <p:nvSpPr>
            <p:cNvPr id="44" name="Rectangle 43">
              <a:extLst>
                <a:ext uri="{FF2B5EF4-FFF2-40B4-BE49-F238E27FC236}">
                  <a16:creationId xmlns:a16="http://schemas.microsoft.com/office/drawing/2014/main" id="{8E7372EB-5046-594F-AC66-ECE8CD1B3EE3}"/>
                </a:ext>
              </a:extLst>
            </p:cNvPr>
            <p:cNvSpPr/>
            <p:nvPr/>
          </p:nvSpPr>
          <p:spPr>
            <a:xfrm>
              <a:off x="4711703" y="6891692"/>
              <a:ext cx="2988507" cy="1944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45E52C49-C434-B54C-A39C-E116EFC2C540}"/>
              </a:ext>
            </a:extLst>
          </p:cNvPr>
          <p:cNvSpPr txBox="1"/>
          <p:nvPr/>
        </p:nvSpPr>
        <p:spPr>
          <a:xfrm>
            <a:off x="4947084" y="4838184"/>
            <a:ext cx="1836657" cy="307777"/>
          </a:xfrm>
          <a:prstGeom prst="rect">
            <a:avLst/>
          </a:prstGeom>
          <a:noFill/>
        </p:spPr>
        <p:txBody>
          <a:bodyPr wrap="none" rtlCol="0">
            <a:spAutoFit/>
          </a:bodyPr>
          <a:lstStyle/>
          <a:p>
            <a:r>
              <a:rPr lang="en-US" sz="1400" dirty="0"/>
              <a:t>For a spherical particle</a:t>
            </a:r>
          </a:p>
        </p:txBody>
      </p:sp>
      <p:sp>
        <p:nvSpPr>
          <p:cNvPr id="48" name="TextBox 47">
            <a:extLst>
              <a:ext uri="{FF2B5EF4-FFF2-40B4-BE49-F238E27FC236}">
                <a16:creationId xmlns:a16="http://schemas.microsoft.com/office/drawing/2014/main" id="{B7C338CE-CDA7-C04B-BFBC-42951D729A7D}"/>
              </a:ext>
            </a:extLst>
          </p:cNvPr>
          <p:cNvSpPr txBox="1"/>
          <p:nvPr/>
        </p:nvSpPr>
        <p:spPr>
          <a:xfrm>
            <a:off x="8789223" y="5444653"/>
            <a:ext cx="3264455" cy="1200329"/>
          </a:xfrm>
          <a:prstGeom prst="rect">
            <a:avLst/>
          </a:prstGeom>
          <a:noFill/>
        </p:spPr>
        <p:txBody>
          <a:bodyPr wrap="square" rtlCol="0">
            <a:spAutoFit/>
          </a:bodyPr>
          <a:lstStyle/>
          <a:p>
            <a:r>
              <a:rPr lang="en-US" dirty="0"/>
              <a:t>The vapor pressure of the particle increases as the radius of the particle </a:t>
            </a:r>
          </a:p>
          <a:p>
            <a:r>
              <a:rPr lang="en-US" dirty="0"/>
              <a:t>decreases</a:t>
            </a:r>
          </a:p>
        </p:txBody>
      </p:sp>
      <p:sp>
        <p:nvSpPr>
          <p:cNvPr id="16" name="Date Placeholder 15">
            <a:extLst>
              <a:ext uri="{FF2B5EF4-FFF2-40B4-BE49-F238E27FC236}">
                <a16:creationId xmlns:a16="http://schemas.microsoft.com/office/drawing/2014/main" id="{3C58C569-C311-0140-8B34-926C40FB801B}"/>
              </a:ext>
            </a:extLst>
          </p:cNvPr>
          <p:cNvSpPr>
            <a:spLocks noGrp="1"/>
          </p:cNvSpPr>
          <p:nvPr>
            <p:ph type="dt" sz="half" idx="10"/>
          </p:nvPr>
        </p:nvSpPr>
        <p:spPr/>
        <p:txBody>
          <a:bodyPr/>
          <a:lstStyle/>
          <a:p>
            <a:pPr>
              <a:defRPr/>
            </a:pPr>
            <a:fld id="{2B12F91A-1162-C948-870F-13B4BB6A1FD8}" type="datetime1">
              <a:rPr lang="en-US" altLang="en-US" smtClean="0"/>
              <a:t>2/24/20</a:t>
            </a:fld>
            <a:endParaRPr lang="en-US" altLang="en-US"/>
          </a:p>
        </p:txBody>
      </p:sp>
      <p:sp>
        <p:nvSpPr>
          <p:cNvPr id="17" name="Slide Number Placeholder 16">
            <a:extLst>
              <a:ext uri="{FF2B5EF4-FFF2-40B4-BE49-F238E27FC236}">
                <a16:creationId xmlns:a16="http://schemas.microsoft.com/office/drawing/2014/main" id="{F6B1AD18-BDC1-D049-8C02-BEA1AC1E5D33}"/>
              </a:ext>
            </a:extLst>
          </p:cNvPr>
          <p:cNvSpPr>
            <a:spLocks noGrp="1"/>
          </p:cNvSpPr>
          <p:nvPr>
            <p:ph type="sldNum" sz="quarter" idx="12"/>
          </p:nvPr>
        </p:nvSpPr>
        <p:spPr/>
        <p:txBody>
          <a:bodyPr/>
          <a:lstStyle/>
          <a:p>
            <a:pPr>
              <a:defRPr/>
            </a:pPr>
            <a:fld id="{6F5E516D-EFB5-6149-B55D-B02C62426944}" type="slidenum">
              <a:rPr lang="en-US" altLang="en-US" smtClean="0"/>
              <a:pPr>
                <a:defRPr/>
              </a:pPr>
              <a:t>50</a:t>
            </a:fld>
            <a:endParaRPr lang="en-US" altLang="en-US"/>
          </a:p>
        </p:txBody>
      </p:sp>
      <p:sp>
        <p:nvSpPr>
          <p:cNvPr id="33" name="Rectangle 32">
            <a:extLst>
              <a:ext uri="{FF2B5EF4-FFF2-40B4-BE49-F238E27FC236}">
                <a16:creationId xmlns:a16="http://schemas.microsoft.com/office/drawing/2014/main" id="{82205D9E-7716-3D4E-89F4-6125CF5FC803}"/>
              </a:ext>
            </a:extLst>
          </p:cNvPr>
          <p:cNvSpPr/>
          <p:nvPr/>
        </p:nvSpPr>
        <p:spPr>
          <a:xfrm>
            <a:off x="3834456" y="1947576"/>
            <a:ext cx="4485770" cy="10073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5843303-5CD8-CF4D-AA1C-936DC1941E3E}"/>
              </a:ext>
            </a:extLst>
          </p:cNvPr>
          <p:cNvSpPr/>
          <p:nvPr/>
        </p:nvSpPr>
        <p:spPr>
          <a:xfrm>
            <a:off x="3870209" y="3699911"/>
            <a:ext cx="4485770" cy="10073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527014A-BABE-614C-A548-D844A2400575}"/>
              </a:ext>
            </a:extLst>
          </p:cNvPr>
          <p:cNvSpPr/>
          <p:nvPr/>
        </p:nvSpPr>
        <p:spPr>
          <a:xfrm>
            <a:off x="3834456" y="5515644"/>
            <a:ext cx="4485770" cy="10073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59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7A55251A-438B-9E45-949C-BF6E4D880227}"/>
              </a:ext>
            </a:extLst>
          </p:cNvPr>
          <p:cNvSpPr>
            <a:spLocks noGrp="1"/>
          </p:cNvSpPr>
          <p:nvPr>
            <p:ph type="title"/>
          </p:nvPr>
        </p:nvSpPr>
        <p:spPr bwMode="auto">
          <a:xfrm>
            <a:off x="746760" y="384376"/>
            <a:ext cx="4032183" cy="905410"/>
          </a:xfrm>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2900" dirty="0"/>
              <a:t>Chemical potential and its effect on vapor pressure</a:t>
            </a:r>
            <a:endParaRPr lang="en-US" sz="2900" dirty="0"/>
          </a:p>
        </p:txBody>
      </p:sp>
      <p:pic>
        <p:nvPicPr>
          <p:cNvPr id="41986" name="Picture 7" descr="escanear0021">
            <a:extLst>
              <a:ext uri="{FF2B5EF4-FFF2-40B4-BE49-F238E27FC236}">
                <a16:creationId xmlns:a16="http://schemas.microsoft.com/office/drawing/2014/main" id="{FDE61638-DF0F-304F-93F6-7D74CA7AB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128" t="56868" r="13202"/>
          <a:stretch>
            <a:fillRect/>
          </a:stretch>
        </p:blipFill>
        <p:spPr bwMode="auto">
          <a:xfrm rot="5400000">
            <a:off x="7561754" y="1502858"/>
            <a:ext cx="4421188" cy="429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8" descr="escanear0021">
            <a:extLst>
              <a:ext uri="{FF2B5EF4-FFF2-40B4-BE49-F238E27FC236}">
                <a16:creationId xmlns:a16="http://schemas.microsoft.com/office/drawing/2014/main" id="{8C317FFF-C07F-D24C-A7AC-A9D32B1F5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313" t="31102" r="5603" b="12215"/>
          <a:stretch>
            <a:fillRect/>
          </a:stretch>
        </p:blipFill>
        <p:spPr bwMode="auto">
          <a:xfrm>
            <a:off x="587943" y="1479046"/>
            <a:ext cx="4191000" cy="434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98990979-41A5-934B-B539-6DC3826DD509}"/>
              </a:ext>
            </a:extLst>
          </p:cNvPr>
          <p:cNvSpPr txBox="1">
            <a:spLocks/>
          </p:cNvSpPr>
          <p:nvPr/>
        </p:nvSpPr>
        <p:spPr bwMode="auto">
          <a:xfrm>
            <a:off x="7625254" y="344688"/>
            <a:ext cx="4032183" cy="905410"/>
          </a:xfrm>
          <a:prstGeom prst="rect">
            <a:avLst/>
          </a:prstGeom>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s-MX" sz="2900" dirty="0"/>
              <a:t>Chemical potential and its effect on solubilty</a:t>
            </a:r>
            <a:endParaRPr lang="en-US" sz="2900" dirty="0"/>
          </a:p>
        </p:txBody>
      </p:sp>
      <p:grpSp>
        <p:nvGrpSpPr>
          <p:cNvPr id="6" name="Group 5">
            <a:extLst>
              <a:ext uri="{FF2B5EF4-FFF2-40B4-BE49-F238E27FC236}">
                <a16:creationId xmlns:a16="http://schemas.microsoft.com/office/drawing/2014/main" id="{22F40028-BF31-A44D-902F-D0F323D6E405}"/>
              </a:ext>
            </a:extLst>
          </p:cNvPr>
          <p:cNvGrpSpPr/>
          <p:nvPr/>
        </p:nvGrpSpPr>
        <p:grpSpPr>
          <a:xfrm>
            <a:off x="4850041" y="882019"/>
            <a:ext cx="2846311" cy="3092677"/>
            <a:chOff x="4711703" y="4740470"/>
            <a:chExt cx="2846311" cy="3092677"/>
          </a:xfrm>
        </p:grpSpPr>
        <p:pic>
          <p:nvPicPr>
            <p:cNvPr id="7" name="Picture 6">
              <a:extLst>
                <a:ext uri="{FF2B5EF4-FFF2-40B4-BE49-F238E27FC236}">
                  <a16:creationId xmlns:a16="http://schemas.microsoft.com/office/drawing/2014/main" id="{FC55FC2D-3017-EA40-BBFF-2E40DEB4C900}"/>
                </a:ext>
              </a:extLst>
            </p:cNvPr>
            <p:cNvPicPr>
              <a:picLocks noChangeAspect="1"/>
            </p:cNvPicPr>
            <p:nvPr/>
          </p:nvPicPr>
          <p:blipFill>
            <a:blip r:embed="rId4"/>
            <a:stretch>
              <a:fillRect/>
            </a:stretch>
          </p:blipFill>
          <p:spPr>
            <a:xfrm>
              <a:off x="4711704" y="5444653"/>
              <a:ext cx="2694493" cy="2388494"/>
            </a:xfrm>
            <a:prstGeom prst="rect">
              <a:avLst/>
            </a:prstGeom>
          </p:spPr>
        </p:pic>
        <p:sp>
          <p:nvSpPr>
            <p:cNvPr id="8" name="Rectangle 7">
              <a:extLst>
                <a:ext uri="{FF2B5EF4-FFF2-40B4-BE49-F238E27FC236}">
                  <a16:creationId xmlns:a16="http://schemas.microsoft.com/office/drawing/2014/main" id="{DF956D85-ACC7-9046-BD73-9D6959F2D088}"/>
                </a:ext>
              </a:extLst>
            </p:cNvPr>
            <p:cNvSpPr/>
            <p:nvPr/>
          </p:nvSpPr>
          <p:spPr>
            <a:xfrm>
              <a:off x="4711703" y="4740470"/>
              <a:ext cx="2846311" cy="1944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Similarly, for solubility:</a:t>
              </a:r>
            </a:p>
          </p:txBody>
        </p:sp>
      </p:grpSp>
      <p:grpSp>
        <p:nvGrpSpPr>
          <p:cNvPr id="4" name="Group 3">
            <a:extLst>
              <a:ext uri="{FF2B5EF4-FFF2-40B4-BE49-F238E27FC236}">
                <a16:creationId xmlns:a16="http://schemas.microsoft.com/office/drawing/2014/main" id="{9B4D6C49-4F0B-D542-A1E8-01AAC49DE89C}"/>
              </a:ext>
            </a:extLst>
          </p:cNvPr>
          <p:cNvGrpSpPr/>
          <p:nvPr/>
        </p:nvGrpSpPr>
        <p:grpSpPr>
          <a:xfrm>
            <a:off x="4703034" y="4432621"/>
            <a:ext cx="2988507" cy="3391342"/>
            <a:chOff x="4707845" y="5236218"/>
            <a:chExt cx="2988507" cy="3391342"/>
          </a:xfrm>
        </p:grpSpPr>
        <p:grpSp>
          <p:nvGrpSpPr>
            <p:cNvPr id="9" name="Group 8">
              <a:extLst>
                <a:ext uri="{FF2B5EF4-FFF2-40B4-BE49-F238E27FC236}">
                  <a16:creationId xmlns:a16="http://schemas.microsoft.com/office/drawing/2014/main" id="{4EC72333-AC4E-6741-9798-69C3BD2DBB1A}"/>
                </a:ext>
              </a:extLst>
            </p:cNvPr>
            <p:cNvGrpSpPr/>
            <p:nvPr/>
          </p:nvGrpSpPr>
          <p:grpSpPr>
            <a:xfrm>
              <a:off x="4707845" y="5236218"/>
              <a:ext cx="2988507" cy="3391342"/>
              <a:chOff x="4711703" y="5444653"/>
              <a:chExt cx="2988507" cy="3391342"/>
            </a:xfrm>
          </p:grpSpPr>
          <p:pic>
            <p:nvPicPr>
              <p:cNvPr id="10" name="Picture 9">
                <a:extLst>
                  <a:ext uri="{FF2B5EF4-FFF2-40B4-BE49-F238E27FC236}">
                    <a16:creationId xmlns:a16="http://schemas.microsoft.com/office/drawing/2014/main" id="{5E01B63E-7D33-574E-BD66-80A1DB49AB65}"/>
                  </a:ext>
                </a:extLst>
              </p:cNvPr>
              <p:cNvPicPr>
                <a:picLocks noChangeAspect="1"/>
              </p:cNvPicPr>
              <p:nvPr/>
            </p:nvPicPr>
            <p:blipFill>
              <a:blip r:embed="rId4"/>
              <a:stretch>
                <a:fillRect/>
              </a:stretch>
            </p:blipFill>
            <p:spPr>
              <a:xfrm>
                <a:off x="4711704" y="5444653"/>
                <a:ext cx="2694493" cy="2388494"/>
              </a:xfrm>
              <a:prstGeom prst="rect">
                <a:avLst/>
              </a:prstGeom>
            </p:spPr>
          </p:pic>
          <p:sp>
            <p:nvSpPr>
              <p:cNvPr id="11" name="Rectangle 10">
                <a:extLst>
                  <a:ext uri="{FF2B5EF4-FFF2-40B4-BE49-F238E27FC236}">
                    <a16:creationId xmlns:a16="http://schemas.microsoft.com/office/drawing/2014/main" id="{D09E1C1F-3BD5-3444-9769-71149B097380}"/>
                  </a:ext>
                </a:extLst>
              </p:cNvPr>
              <p:cNvSpPr/>
              <p:nvPr/>
            </p:nvSpPr>
            <p:spPr>
              <a:xfrm>
                <a:off x="4711703" y="6891692"/>
                <a:ext cx="2988507" cy="1944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EA70A7A-FC33-DD4A-A01C-F16F7DCB8B2D}"/>
                </a:ext>
              </a:extLst>
            </p:cNvPr>
            <p:cNvSpPr txBox="1"/>
            <p:nvPr/>
          </p:nvSpPr>
          <p:spPr>
            <a:xfrm>
              <a:off x="5520510" y="5236218"/>
              <a:ext cx="412292" cy="461665"/>
            </a:xfrm>
            <a:prstGeom prst="rect">
              <a:avLst/>
            </a:prstGeom>
            <a:solidFill>
              <a:schemeClr val="bg1"/>
            </a:solidFill>
          </p:spPr>
          <p:txBody>
            <a:bodyPr wrap="none" rtlCol="0">
              <a:spAutoFit/>
            </a:bodyPr>
            <a:lstStyle/>
            <a:p>
              <a:r>
                <a:rPr lang="en-US" sz="2400" dirty="0"/>
                <a:t>S</a:t>
              </a:r>
              <a:r>
                <a:rPr lang="en-US" sz="2400" baseline="-25000" dirty="0"/>
                <a:t>c</a:t>
              </a:r>
            </a:p>
          </p:txBody>
        </p:sp>
        <p:sp>
          <p:nvSpPr>
            <p:cNvPr id="3" name="Rectangle 2">
              <a:extLst>
                <a:ext uri="{FF2B5EF4-FFF2-40B4-BE49-F238E27FC236}">
                  <a16:creationId xmlns:a16="http://schemas.microsoft.com/office/drawing/2014/main" id="{6C182CD4-45A6-2542-872E-C16B3BA5AF7A}"/>
                </a:ext>
              </a:extLst>
            </p:cNvPr>
            <p:cNvSpPr/>
            <p:nvPr/>
          </p:nvSpPr>
          <p:spPr>
            <a:xfrm>
              <a:off x="5502877" y="5775072"/>
              <a:ext cx="478016" cy="400110"/>
            </a:xfrm>
            <a:prstGeom prst="rect">
              <a:avLst/>
            </a:prstGeom>
            <a:solidFill>
              <a:schemeClr val="bg1"/>
            </a:solidFill>
          </p:spPr>
          <p:txBody>
            <a:bodyPr wrap="none">
              <a:spAutoFit/>
            </a:bodyPr>
            <a:lstStyle/>
            <a:p>
              <a:r>
                <a:rPr lang="en-US" sz="2000" dirty="0">
                  <a:solidFill>
                    <a:srgbClr val="333333"/>
                  </a:solidFill>
                  <a:latin typeface="Arial" panose="020B0604020202020204" pitchFamily="34" charset="0"/>
                </a:rPr>
                <a:t>S</a:t>
              </a:r>
              <a:r>
                <a:rPr lang="en-US" sz="2000" baseline="-25000" dirty="0">
                  <a:solidFill>
                    <a:srgbClr val="333333"/>
                  </a:solidFill>
                  <a:latin typeface="Arial" panose="020B0604020202020204" pitchFamily="34" charset="0"/>
                </a:rPr>
                <a:t>∞</a:t>
              </a:r>
              <a:endParaRPr lang="en-US" sz="2000" baseline="-25000" dirty="0"/>
            </a:p>
          </p:txBody>
        </p:sp>
      </p:grpSp>
      <p:sp>
        <p:nvSpPr>
          <p:cNvPr id="12" name="TextBox 11">
            <a:extLst>
              <a:ext uri="{FF2B5EF4-FFF2-40B4-BE49-F238E27FC236}">
                <a16:creationId xmlns:a16="http://schemas.microsoft.com/office/drawing/2014/main" id="{E124B2E0-362A-E54C-930F-8BEBF067AAE8}"/>
              </a:ext>
            </a:extLst>
          </p:cNvPr>
          <p:cNvSpPr txBox="1"/>
          <p:nvPr/>
        </p:nvSpPr>
        <p:spPr>
          <a:xfrm>
            <a:off x="8531743" y="6245799"/>
            <a:ext cx="2990499" cy="369332"/>
          </a:xfrm>
          <a:prstGeom prst="rect">
            <a:avLst/>
          </a:prstGeom>
          <a:noFill/>
        </p:spPr>
        <p:txBody>
          <a:bodyPr wrap="none" rtlCol="0">
            <a:spAutoFit/>
          </a:bodyPr>
          <a:lstStyle/>
          <a:p>
            <a:r>
              <a:rPr lang="en-US" dirty="0"/>
              <a:t>Let us discuss these behaviors</a:t>
            </a:r>
          </a:p>
        </p:txBody>
      </p:sp>
      <p:cxnSp>
        <p:nvCxnSpPr>
          <p:cNvPr id="16" name="Straight Arrow Connector 15">
            <a:extLst>
              <a:ext uri="{FF2B5EF4-FFF2-40B4-BE49-F238E27FC236}">
                <a16:creationId xmlns:a16="http://schemas.microsoft.com/office/drawing/2014/main" id="{3E4C198F-55F4-6046-86C7-F5520E0772FF}"/>
              </a:ext>
            </a:extLst>
          </p:cNvPr>
          <p:cNvCxnSpPr/>
          <p:nvPr/>
        </p:nvCxnSpPr>
        <p:spPr>
          <a:xfrm flipV="1">
            <a:off x="10018643" y="5940058"/>
            <a:ext cx="0" cy="314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Date Placeholder 14">
            <a:extLst>
              <a:ext uri="{FF2B5EF4-FFF2-40B4-BE49-F238E27FC236}">
                <a16:creationId xmlns:a16="http://schemas.microsoft.com/office/drawing/2014/main" id="{2168D66F-C4C4-5A43-8216-733BFAEC907C}"/>
              </a:ext>
            </a:extLst>
          </p:cNvPr>
          <p:cNvSpPr>
            <a:spLocks noGrp="1"/>
          </p:cNvSpPr>
          <p:nvPr>
            <p:ph type="dt" sz="half" idx="10"/>
          </p:nvPr>
        </p:nvSpPr>
        <p:spPr/>
        <p:txBody>
          <a:bodyPr/>
          <a:lstStyle/>
          <a:p>
            <a:fld id="{5263CA30-F97D-9E42-9B15-65B5D511D193}" type="datetime1">
              <a:rPr lang="en-US" smtClean="0"/>
              <a:t>2/24/20</a:t>
            </a:fld>
            <a:endParaRPr lang="en-US"/>
          </a:p>
        </p:txBody>
      </p:sp>
      <p:sp>
        <p:nvSpPr>
          <p:cNvPr id="17" name="Slide Number Placeholder 16">
            <a:extLst>
              <a:ext uri="{FF2B5EF4-FFF2-40B4-BE49-F238E27FC236}">
                <a16:creationId xmlns:a16="http://schemas.microsoft.com/office/drawing/2014/main" id="{5ADF57CE-21EB-2448-BCEB-5EB46546AD0B}"/>
              </a:ext>
            </a:extLst>
          </p:cNvPr>
          <p:cNvSpPr>
            <a:spLocks noGrp="1"/>
          </p:cNvSpPr>
          <p:nvPr>
            <p:ph type="sldNum" sz="quarter" idx="12"/>
          </p:nvPr>
        </p:nvSpPr>
        <p:spPr/>
        <p:txBody>
          <a:bodyPr/>
          <a:lstStyle/>
          <a:p>
            <a:fld id="{28F337F4-19F2-2645-A851-B43332B7D6D1}" type="slidenum">
              <a:rPr lang="en-US" smtClean="0"/>
              <a:t>51</a:t>
            </a:fld>
            <a:endParaRPr lang="en-US"/>
          </a:p>
        </p:txBody>
      </p:sp>
      <p:sp>
        <p:nvSpPr>
          <p:cNvPr id="19" name="Rectangle 18">
            <a:extLst>
              <a:ext uri="{FF2B5EF4-FFF2-40B4-BE49-F238E27FC236}">
                <a16:creationId xmlns:a16="http://schemas.microsoft.com/office/drawing/2014/main" id="{0D9152B5-0298-E240-82D2-3FBE0AF91DF4}"/>
              </a:ext>
            </a:extLst>
          </p:cNvPr>
          <p:cNvSpPr/>
          <p:nvPr/>
        </p:nvSpPr>
        <p:spPr>
          <a:xfrm>
            <a:off x="4788563" y="4383346"/>
            <a:ext cx="2765593" cy="10073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7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08FE-DD30-EF44-9CCE-D3336FFB1C1F}"/>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D7B70099-D7A3-8B44-B63A-B6FBCE468DA3}"/>
              </a:ext>
            </a:extLst>
          </p:cNvPr>
          <p:cNvPicPr>
            <a:picLocks noChangeAspect="1"/>
          </p:cNvPicPr>
          <p:nvPr/>
        </p:nvPicPr>
        <p:blipFill>
          <a:blip r:embed="rId3"/>
          <a:stretch>
            <a:fillRect/>
          </a:stretch>
        </p:blipFill>
        <p:spPr>
          <a:xfrm>
            <a:off x="3459636" y="1140644"/>
            <a:ext cx="5918463" cy="4675088"/>
          </a:xfrm>
          <a:prstGeom prst="rect">
            <a:avLst/>
          </a:prstGeom>
        </p:spPr>
      </p:pic>
      <p:sp>
        <p:nvSpPr>
          <p:cNvPr id="6" name="Rectangle 5">
            <a:extLst>
              <a:ext uri="{FF2B5EF4-FFF2-40B4-BE49-F238E27FC236}">
                <a16:creationId xmlns:a16="http://schemas.microsoft.com/office/drawing/2014/main" id="{7878F135-2AB6-674E-BA3F-E1AE3D890D90}"/>
              </a:ext>
            </a:extLst>
          </p:cNvPr>
          <p:cNvSpPr/>
          <p:nvPr/>
        </p:nvSpPr>
        <p:spPr>
          <a:xfrm>
            <a:off x="1162254" y="6211669"/>
            <a:ext cx="10432337" cy="646331"/>
          </a:xfrm>
          <a:prstGeom prst="rect">
            <a:avLst/>
          </a:prstGeom>
        </p:spPr>
        <p:txBody>
          <a:bodyPr wrap="square">
            <a:spAutoFit/>
          </a:bodyPr>
          <a:lstStyle/>
          <a:p>
            <a:pPr algn="ctr"/>
            <a:r>
              <a:rPr lang="en-US" sz="1200" b="1" i="0" dirty="0">
                <a:effectLst/>
                <a:latin typeface="museo_sans700"/>
              </a:rPr>
              <a:t>Modeling size effects on the surface free energy of metallic nanoparticles and nanocavities</a:t>
            </a:r>
          </a:p>
          <a:p>
            <a:pPr algn="ctr"/>
            <a:r>
              <a:rPr lang="en-US" sz="1200" b="0" i="0" dirty="0">
                <a:solidFill>
                  <a:srgbClr val="007AAF"/>
                </a:solidFill>
                <a:effectLst/>
                <a:latin typeface="source-sans-pro"/>
                <a:hlinkClick r:id="rId4"/>
              </a:rPr>
              <a:t>Shiyun </a:t>
            </a:r>
            <a:r>
              <a:rPr lang="en-US" sz="1200" b="0" i="0" dirty="0" err="1">
                <a:solidFill>
                  <a:srgbClr val="007AAF"/>
                </a:solidFill>
                <a:effectLst/>
                <a:latin typeface="source-sans-pro"/>
                <a:hlinkClick r:id="rId4"/>
              </a:rPr>
              <a:t>Xiong</a:t>
            </a:r>
            <a:r>
              <a:rPr lang="en-US" sz="1200" b="0" i="0" dirty="0" err="1">
                <a:solidFill>
                  <a:srgbClr val="54585A"/>
                </a:solidFill>
                <a:effectLst/>
                <a:latin typeface="source-sans-pro"/>
              </a:rPr>
              <a:t>,</a:t>
            </a:r>
            <a:r>
              <a:rPr lang="en-US" sz="1200" b="0" i="1" baseline="30000" dirty="0" err="1">
                <a:solidFill>
                  <a:srgbClr val="54585A"/>
                </a:solidFill>
                <a:effectLst/>
                <a:latin typeface="source-sans-pro"/>
              </a:rPr>
              <a:t>a</a:t>
            </a:r>
            <a:r>
              <a:rPr lang="en-US" sz="1200" b="0" i="0" dirty="0">
                <a:solidFill>
                  <a:srgbClr val="54585A"/>
                </a:solidFill>
                <a:effectLst/>
                <a:latin typeface="source-sans-pro"/>
              </a:rPr>
              <a:t>   </a:t>
            </a:r>
            <a:r>
              <a:rPr lang="en-US" sz="1200" b="0" i="0" dirty="0">
                <a:solidFill>
                  <a:srgbClr val="007AAF"/>
                </a:solidFill>
                <a:effectLst/>
                <a:latin typeface="source-sans-pro"/>
                <a:hlinkClick r:id="rId5"/>
              </a:rPr>
              <a:t>Weihong Qi</a:t>
            </a:r>
            <a:r>
              <a:rPr lang="en-US" sz="1200" b="0" i="0" dirty="0">
                <a:solidFill>
                  <a:srgbClr val="54585A"/>
                </a:solidFill>
                <a:effectLst/>
                <a:latin typeface="source-sans-pro"/>
              </a:rPr>
              <a:t>,*</a:t>
            </a:r>
            <a:r>
              <a:rPr lang="en-US" sz="1200" b="0" i="1" baseline="30000" dirty="0">
                <a:solidFill>
                  <a:srgbClr val="54585A"/>
                </a:solidFill>
                <a:effectLst/>
                <a:latin typeface="source-sans-pro"/>
              </a:rPr>
              <a:t>ab</a:t>
            </a:r>
            <a:r>
              <a:rPr lang="en-US" sz="1200" b="0" i="0" dirty="0">
                <a:solidFill>
                  <a:srgbClr val="54585A"/>
                </a:solidFill>
                <a:effectLst/>
                <a:latin typeface="source-sans-pro"/>
              </a:rPr>
              <a:t>   </a:t>
            </a:r>
            <a:r>
              <a:rPr lang="en-US" sz="1200" b="0" i="0" dirty="0">
                <a:solidFill>
                  <a:srgbClr val="007AAF"/>
                </a:solidFill>
                <a:effectLst/>
                <a:latin typeface="source-sans-pro"/>
                <a:hlinkClick r:id="rId6"/>
              </a:rPr>
              <a:t>Yajuan </a:t>
            </a:r>
            <a:r>
              <a:rPr lang="en-US" sz="1200" b="0" i="0" dirty="0" err="1">
                <a:solidFill>
                  <a:srgbClr val="007AAF"/>
                </a:solidFill>
                <a:effectLst/>
                <a:latin typeface="source-sans-pro"/>
                <a:hlinkClick r:id="rId6"/>
              </a:rPr>
              <a:t>Cheng</a:t>
            </a:r>
            <a:r>
              <a:rPr lang="en-US" sz="1200" b="0" i="0" dirty="0" err="1">
                <a:solidFill>
                  <a:srgbClr val="54585A"/>
                </a:solidFill>
                <a:effectLst/>
                <a:latin typeface="source-sans-pro"/>
              </a:rPr>
              <a:t>,</a:t>
            </a:r>
            <a:r>
              <a:rPr lang="en-US" sz="1200" b="0" i="1" baseline="30000" dirty="0" err="1">
                <a:solidFill>
                  <a:srgbClr val="54585A"/>
                </a:solidFill>
                <a:effectLst/>
                <a:latin typeface="source-sans-pro"/>
              </a:rPr>
              <a:t>a</a:t>
            </a:r>
            <a:r>
              <a:rPr lang="en-US" sz="1200" b="0" i="0" dirty="0">
                <a:solidFill>
                  <a:srgbClr val="54585A"/>
                </a:solidFill>
                <a:effectLst/>
                <a:latin typeface="source-sans-pro"/>
              </a:rPr>
              <a:t>   </a:t>
            </a:r>
            <a:r>
              <a:rPr lang="en-US" sz="1200" b="0" i="0" dirty="0">
                <a:solidFill>
                  <a:srgbClr val="007AAF"/>
                </a:solidFill>
                <a:effectLst/>
                <a:latin typeface="source-sans-pro"/>
                <a:hlinkClick r:id="rId7"/>
              </a:rPr>
              <a:t>Baiyun </a:t>
            </a:r>
            <a:r>
              <a:rPr lang="en-US" sz="1200" b="0" i="0" dirty="0" err="1">
                <a:solidFill>
                  <a:srgbClr val="007AAF"/>
                </a:solidFill>
                <a:effectLst/>
                <a:latin typeface="source-sans-pro"/>
                <a:hlinkClick r:id="rId7"/>
              </a:rPr>
              <a:t>Huang</a:t>
            </a:r>
            <a:r>
              <a:rPr lang="en-US" sz="1200" b="0" i="0" dirty="0" err="1">
                <a:solidFill>
                  <a:srgbClr val="54585A"/>
                </a:solidFill>
                <a:effectLst/>
                <a:latin typeface="source-sans-pro"/>
              </a:rPr>
              <a:t>,</a:t>
            </a:r>
            <a:r>
              <a:rPr lang="en-US" sz="1200" b="0" i="1" baseline="30000" dirty="0" err="1">
                <a:solidFill>
                  <a:srgbClr val="54585A"/>
                </a:solidFill>
                <a:effectLst/>
                <a:latin typeface="source-sans-pro"/>
              </a:rPr>
              <a:t>c</a:t>
            </a:r>
            <a:r>
              <a:rPr lang="en-US" sz="1200" b="0" i="0" dirty="0">
                <a:solidFill>
                  <a:srgbClr val="54585A"/>
                </a:solidFill>
                <a:effectLst/>
                <a:latin typeface="source-sans-pro"/>
              </a:rPr>
              <a:t>   </a:t>
            </a:r>
            <a:r>
              <a:rPr lang="en-US" sz="1200" b="0" i="0" dirty="0">
                <a:solidFill>
                  <a:srgbClr val="007AAF"/>
                </a:solidFill>
                <a:effectLst/>
                <a:latin typeface="source-sans-pro"/>
                <a:hlinkClick r:id="rId8"/>
              </a:rPr>
              <a:t>Mingpu </a:t>
            </a:r>
            <a:r>
              <a:rPr lang="en-US" sz="1200" b="0" i="0" dirty="0" err="1">
                <a:solidFill>
                  <a:srgbClr val="007AAF"/>
                </a:solidFill>
                <a:effectLst/>
                <a:latin typeface="source-sans-pro"/>
                <a:hlinkClick r:id="rId8"/>
              </a:rPr>
              <a:t>Wang</a:t>
            </a:r>
            <a:r>
              <a:rPr lang="en-US" sz="1200" b="0" i="1" baseline="30000" dirty="0" err="1">
                <a:solidFill>
                  <a:srgbClr val="54585A"/>
                </a:solidFill>
                <a:effectLst/>
                <a:latin typeface="source-sans-pro"/>
              </a:rPr>
              <a:t>ab</a:t>
            </a:r>
            <a:r>
              <a:rPr lang="en-US" sz="1200" b="0" i="0" dirty="0">
                <a:solidFill>
                  <a:srgbClr val="54585A"/>
                </a:solidFill>
                <a:effectLst/>
                <a:latin typeface="source-sans-pro"/>
              </a:rPr>
              <a:t>  and  </a:t>
            </a:r>
            <a:r>
              <a:rPr lang="en-US" sz="1200" b="0" i="0" dirty="0">
                <a:solidFill>
                  <a:srgbClr val="007AAF"/>
                </a:solidFill>
                <a:effectLst/>
                <a:latin typeface="source-sans-pro"/>
                <a:hlinkClick r:id="rId9"/>
              </a:rPr>
              <a:t>Yejun Li</a:t>
            </a:r>
            <a:r>
              <a:rPr lang="en-US" sz="1200" b="0" i="1" baseline="30000" dirty="0">
                <a:solidFill>
                  <a:srgbClr val="54585A"/>
                </a:solidFill>
                <a:effectLst/>
                <a:latin typeface="source-sans-pro"/>
              </a:rPr>
              <a:t>a</a:t>
            </a:r>
            <a:r>
              <a:rPr lang="en-US" sz="1200" b="0" i="0" dirty="0">
                <a:solidFill>
                  <a:srgbClr val="54585A"/>
                </a:solidFill>
                <a:effectLst/>
                <a:latin typeface="source-sans-pro"/>
              </a:rPr>
              <a:t> </a:t>
            </a:r>
            <a:r>
              <a:rPr lang="en-US" sz="1200" dirty="0">
                <a:solidFill>
                  <a:srgbClr val="54585A"/>
                </a:solidFill>
                <a:latin typeface="source-sans-pro"/>
              </a:rPr>
              <a:t>; Physical</a:t>
            </a:r>
            <a:r>
              <a:rPr lang="en-US" sz="1200" b="0" i="0" dirty="0">
                <a:solidFill>
                  <a:srgbClr val="54585A"/>
                </a:solidFill>
                <a:effectLst/>
                <a:latin typeface="source-sans-pro"/>
              </a:rPr>
              <a:t>  Chemistry Chemical Physics Journal, Issue 2, 2011 </a:t>
            </a:r>
          </a:p>
          <a:p>
            <a:pPr algn="ctr"/>
            <a:r>
              <a:rPr lang="en-US" sz="1200" dirty="0">
                <a:hlinkClick r:id="rId10"/>
              </a:rPr>
              <a:t>https://pubs.rsc.org/en/content/articlelanding/2011/cp/c0cp02102d#!divAbstract</a:t>
            </a:r>
            <a:r>
              <a:rPr lang="en-US" sz="1200" b="0" i="0" dirty="0">
                <a:solidFill>
                  <a:srgbClr val="54585A"/>
                </a:solidFill>
                <a:effectLst/>
                <a:latin typeface="source-sans-pro"/>
              </a:rPr>
              <a:t>  </a:t>
            </a:r>
          </a:p>
        </p:txBody>
      </p:sp>
    </p:spTree>
    <p:extLst>
      <p:ext uri="{BB962C8B-B14F-4D97-AF65-F5344CB8AC3E}">
        <p14:creationId xmlns:p14="http://schemas.microsoft.com/office/powerpoint/2010/main" val="1753334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4313C977-5359-3F41-9BB6-EAF4DC45CDE2}"/>
              </a:ext>
            </a:extLst>
          </p:cNvPr>
          <p:cNvSpPr>
            <a:spLocks noGrp="1"/>
          </p:cNvSpPr>
          <p:nvPr>
            <p:ph type="title"/>
          </p:nvPr>
        </p:nvSpPr>
        <p:spPr bwMode="auto">
          <a:xfrm>
            <a:off x="0" y="163130"/>
            <a:ext cx="10515600" cy="736870"/>
          </a:xfrm>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algn="ctr" eaLnBrk="1" hangingPunct="1">
              <a:defRPr/>
            </a:pPr>
            <a:r>
              <a:rPr lang="es-MX" sz="2900" b="1" dirty="0">
                <a:solidFill>
                  <a:srgbClr val="1625FF"/>
                </a:solidFill>
              </a:rPr>
              <a:t>Ostwald Ripening Phenomenon</a:t>
            </a:r>
            <a:endParaRPr lang="en-US" sz="2900" b="1" dirty="0">
              <a:solidFill>
                <a:srgbClr val="1625FF"/>
              </a:solidFill>
            </a:endParaRPr>
          </a:p>
        </p:txBody>
      </p:sp>
      <p:pic>
        <p:nvPicPr>
          <p:cNvPr id="43011" name="Picture 9" descr="escanear0022">
            <a:extLst>
              <a:ext uri="{FF2B5EF4-FFF2-40B4-BE49-F238E27FC236}">
                <a16:creationId xmlns:a16="http://schemas.microsoft.com/office/drawing/2014/main" id="{31DE9248-BE20-5848-B2F0-8FA82A80D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845" t="2400" r="2010" b="53955"/>
          <a:stretch>
            <a:fillRect/>
          </a:stretch>
        </p:blipFill>
        <p:spPr bwMode="auto">
          <a:xfrm rot="16140000">
            <a:off x="4389438" y="411163"/>
            <a:ext cx="3263900"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7CED5218-38CC-1E4F-8EA2-0113BCD3FAC9}"/>
              </a:ext>
            </a:extLst>
          </p:cNvPr>
          <p:cNvPicPr>
            <a:picLocks noChangeAspect="1"/>
          </p:cNvPicPr>
          <p:nvPr/>
        </p:nvPicPr>
        <p:blipFill>
          <a:blip r:embed="rId3"/>
          <a:stretch>
            <a:fillRect/>
          </a:stretch>
        </p:blipFill>
        <p:spPr>
          <a:xfrm>
            <a:off x="4198938" y="4861324"/>
            <a:ext cx="3644900" cy="1384300"/>
          </a:xfrm>
          <a:prstGeom prst="rect">
            <a:avLst/>
          </a:prstGeom>
        </p:spPr>
      </p:pic>
      <p:sp>
        <p:nvSpPr>
          <p:cNvPr id="5" name="Date Placeholder 4">
            <a:extLst>
              <a:ext uri="{FF2B5EF4-FFF2-40B4-BE49-F238E27FC236}">
                <a16:creationId xmlns:a16="http://schemas.microsoft.com/office/drawing/2014/main" id="{0032D4D5-BFC6-C14B-B782-B743EE66A126}"/>
              </a:ext>
            </a:extLst>
          </p:cNvPr>
          <p:cNvSpPr>
            <a:spLocks noGrp="1"/>
          </p:cNvSpPr>
          <p:nvPr>
            <p:ph type="dt" sz="half" idx="10"/>
          </p:nvPr>
        </p:nvSpPr>
        <p:spPr/>
        <p:txBody>
          <a:bodyPr/>
          <a:lstStyle/>
          <a:p>
            <a:fld id="{50357CDE-5DF6-164B-A37B-9E6AA6052A59}" type="datetime1">
              <a:rPr lang="en-US" smtClean="0"/>
              <a:t>2/24/20</a:t>
            </a:fld>
            <a:endParaRPr lang="en-US"/>
          </a:p>
        </p:txBody>
      </p:sp>
      <p:sp>
        <p:nvSpPr>
          <p:cNvPr id="6" name="Slide Number Placeholder 5">
            <a:extLst>
              <a:ext uri="{FF2B5EF4-FFF2-40B4-BE49-F238E27FC236}">
                <a16:creationId xmlns:a16="http://schemas.microsoft.com/office/drawing/2014/main" id="{C66C43E0-5F82-CE4D-B9E0-83AE332DB6DE}"/>
              </a:ext>
            </a:extLst>
          </p:cNvPr>
          <p:cNvSpPr>
            <a:spLocks noGrp="1"/>
          </p:cNvSpPr>
          <p:nvPr>
            <p:ph type="sldNum" sz="quarter" idx="12"/>
          </p:nvPr>
        </p:nvSpPr>
        <p:spPr/>
        <p:txBody>
          <a:bodyPr/>
          <a:lstStyle/>
          <a:p>
            <a:fld id="{28F337F4-19F2-2645-A851-B43332B7D6D1}" type="slidenum">
              <a:rPr lang="en-US" smtClean="0"/>
              <a:t>53</a:t>
            </a:fld>
            <a:endParaRPr lang="en-US"/>
          </a:p>
        </p:txBody>
      </p:sp>
    </p:spTree>
    <p:extLst>
      <p:ext uri="{BB962C8B-B14F-4D97-AF65-F5344CB8AC3E}">
        <p14:creationId xmlns:p14="http://schemas.microsoft.com/office/powerpoint/2010/main" val="3124834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41C2-7496-6F4D-91C5-C688A4EE908C}"/>
              </a:ext>
            </a:extLst>
          </p:cNvPr>
          <p:cNvSpPr>
            <a:spLocks noGrp="1"/>
          </p:cNvSpPr>
          <p:nvPr>
            <p:ph type="title"/>
          </p:nvPr>
        </p:nvSpPr>
        <p:spPr/>
        <p:txBody>
          <a:bodyPr>
            <a:normAutofit/>
          </a:bodyPr>
          <a:lstStyle/>
          <a:p>
            <a:r>
              <a:rPr lang="en-US" sz="1800" b="0" dirty="0"/>
              <a:t>Surface stress and surface energy of Al nanoclusters computed based on DFT calculation. The surface energy/stress-particle radius curves were drawn based on the data presented in ref. 29.</a:t>
            </a:r>
          </a:p>
        </p:txBody>
      </p:sp>
      <p:sp>
        <p:nvSpPr>
          <p:cNvPr id="4" name="Date Placeholder 3">
            <a:extLst>
              <a:ext uri="{FF2B5EF4-FFF2-40B4-BE49-F238E27FC236}">
                <a16:creationId xmlns:a16="http://schemas.microsoft.com/office/drawing/2014/main" id="{B5B34D22-CE08-2142-97BF-50F9D9C488AA}"/>
              </a:ext>
            </a:extLst>
          </p:cNvPr>
          <p:cNvSpPr>
            <a:spLocks noGrp="1"/>
          </p:cNvSpPr>
          <p:nvPr>
            <p:ph type="dt" sz="half" idx="10"/>
          </p:nvPr>
        </p:nvSpPr>
        <p:spPr/>
        <p:txBody>
          <a:bodyPr/>
          <a:lstStyle/>
          <a:p>
            <a:fld id="{D9C615BD-3720-2144-A8DF-4D7F744138C1}" type="datetime1">
              <a:rPr lang="en-US" smtClean="0"/>
              <a:t>2/24/20</a:t>
            </a:fld>
            <a:endParaRPr lang="en-US"/>
          </a:p>
        </p:txBody>
      </p:sp>
      <p:sp>
        <p:nvSpPr>
          <p:cNvPr id="5" name="Slide Number Placeholder 4">
            <a:extLst>
              <a:ext uri="{FF2B5EF4-FFF2-40B4-BE49-F238E27FC236}">
                <a16:creationId xmlns:a16="http://schemas.microsoft.com/office/drawing/2014/main" id="{D516A73F-62B1-A346-968C-4022A37D879B}"/>
              </a:ext>
            </a:extLst>
          </p:cNvPr>
          <p:cNvSpPr>
            <a:spLocks noGrp="1"/>
          </p:cNvSpPr>
          <p:nvPr>
            <p:ph type="sldNum" sz="quarter" idx="12"/>
          </p:nvPr>
        </p:nvSpPr>
        <p:spPr/>
        <p:txBody>
          <a:bodyPr/>
          <a:lstStyle/>
          <a:p>
            <a:fld id="{28F337F4-19F2-2645-A851-B43332B7D6D1}" type="slidenum">
              <a:rPr lang="en-US" smtClean="0"/>
              <a:t>54</a:t>
            </a:fld>
            <a:endParaRPr lang="en-US"/>
          </a:p>
        </p:txBody>
      </p:sp>
      <p:pic>
        <p:nvPicPr>
          <p:cNvPr id="6" name="Picture 5">
            <a:extLst>
              <a:ext uri="{FF2B5EF4-FFF2-40B4-BE49-F238E27FC236}">
                <a16:creationId xmlns:a16="http://schemas.microsoft.com/office/drawing/2014/main" id="{5C0696DC-B07B-3840-B594-07BB13199D15}"/>
              </a:ext>
            </a:extLst>
          </p:cNvPr>
          <p:cNvPicPr>
            <a:picLocks noChangeAspect="1"/>
          </p:cNvPicPr>
          <p:nvPr/>
        </p:nvPicPr>
        <p:blipFill>
          <a:blip r:embed="rId3"/>
          <a:stretch>
            <a:fillRect/>
          </a:stretch>
        </p:blipFill>
        <p:spPr>
          <a:xfrm>
            <a:off x="2339008" y="938015"/>
            <a:ext cx="7513983" cy="5038789"/>
          </a:xfrm>
          <a:prstGeom prst="rect">
            <a:avLst/>
          </a:prstGeom>
        </p:spPr>
      </p:pic>
      <p:sp>
        <p:nvSpPr>
          <p:cNvPr id="7" name="Rectangle 6">
            <a:extLst>
              <a:ext uri="{FF2B5EF4-FFF2-40B4-BE49-F238E27FC236}">
                <a16:creationId xmlns:a16="http://schemas.microsoft.com/office/drawing/2014/main" id="{D91EEEE6-F5B3-F54A-B914-713169C70866}"/>
              </a:ext>
            </a:extLst>
          </p:cNvPr>
          <p:cNvSpPr/>
          <p:nvPr/>
        </p:nvSpPr>
        <p:spPr>
          <a:xfrm>
            <a:off x="2093842" y="6385712"/>
            <a:ext cx="8305801" cy="461665"/>
          </a:xfrm>
          <a:prstGeom prst="rect">
            <a:avLst/>
          </a:prstGeom>
        </p:spPr>
        <p:txBody>
          <a:bodyPr wrap="square">
            <a:spAutoFit/>
          </a:bodyPr>
          <a:lstStyle/>
          <a:p>
            <a:r>
              <a:rPr lang="en-US" sz="1200" dirty="0"/>
              <a:t>Wu, </a:t>
            </a:r>
            <a:r>
              <a:rPr lang="en-US" sz="1200" dirty="0" err="1"/>
              <a:t>Jianbo</a:t>
            </a:r>
            <a:r>
              <a:rPr lang="en-US" sz="1200" dirty="0"/>
              <a:t> &amp; li, </a:t>
            </a:r>
            <a:r>
              <a:rPr lang="en-US" sz="1200" dirty="0" err="1"/>
              <a:t>Panpan</a:t>
            </a:r>
            <a:r>
              <a:rPr lang="en-US" sz="1200" dirty="0"/>
              <a:t> &amp; Pan, Yung-Tin &amp; Warren, Steven &amp; Yin, Xi &amp; Yang, Hong. (2012). </a:t>
            </a:r>
            <a:r>
              <a:rPr lang="en-US" sz="1200" dirty="0" err="1"/>
              <a:t>ChemInform</a:t>
            </a:r>
            <a:r>
              <a:rPr lang="en-US" sz="1200" dirty="0"/>
              <a:t> Abstract: Surface Lattice-Engineered Bimetallic Nanoparticles and Their Catalytic Properties. Chemical Society reviews. 41. 10.1039/c2cs35189g. </a:t>
            </a:r>
          </a:p>
        </p:txBody>
      </p:sp>
    </p:spTree>
    <p:extLst>
      <p:ext uri="{BB962C8B-B14F-4D97-AF65-F5344CB8AC3E}">
        <p14:creationId xmlns:p14="http://schemas.microsoft.com/office/powerpoint/2010/main" val="3603145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3FE01-BD62-1748-9EC8-E4BC7DDDE179}"/>
              </a:ext>
            </a:extLst>
          </p:cNvPr>
          <p:cNvSpPr>
            <a:spLocks noGrp="1"/>
          </p:cNvSpPr>
          <p:nvPr>
            <p:ph type="title"/>
          </p:nvPr>
        </p:nvSpPr>
        <p:spPr>
          <a:xfrm>
            <a:off x="838200" y="365125"/>
            <a:ext cx="6013174" cy="986597"/>
          </a:xfrm>
        </p:spPr>
        <p:txBody>
          <a:bodyPr/>
          <a:lstStyle/>
          <a:p>
            <a:r>
              <a:rPr lang="en-US" dirty="0"/>
              <a:t>Paper for Discussion</a:t>
            </a:r>
          </a:p>
        </p:txBody>
      </p:sp>
      <p:sp>
        <p:nvSpPr>
          <p:cNvPr id="3" name="Content Placeholder 2">
            <a:extLst>
              <a:ext uri="{FF2B5EF4-FFF2-40B4-BE49-F238E27FC236}">
                <a16:creationId xmlns:a16="http://schemas.microsoft.com/office/drawing/2014/main" id="{751DCD4C-593F-7146-883E-B27672DAA62F}"/>
              </a:ext>
            </a:extLst>
          </p:cNvPr>
          <p:cNvSpPr>
            <a:spLocks noGrp="1"/>
          </p:cNvSpPr>
          <p:nvPr>
            <p:ph idx="1"/>
          </p:nvPr>
        </p:nvSpPr>
        <p:spPr>
          <a:xfrm>
            <a:off x="1620625" y="1712503"/>
            <a:ext cx="9116505" cy="4351338"/>
          </a:xfrm>
        </p:spPr>
        <p:txBody>
          <a:bodyPr/>
          <a:lstStyle/>
          <a:p>
            <a:pPr marL="0" indent="0">
              <a:buNone/>
            </a:pPr>
            <a:r>
              <a:rPr lang="en-US" b="1" dirty="0"/>
              <a:t>Surface Tension, Surface Energy, and Chemical Potential Due to Their Difference</a:t>
            </a:r>
            <a:endParaRPr lang="en-US" dirty="0"/>
          </a:p>
          <a:p>
            <a:pPr marL="0" indent="0">
              <a:buNone/>
            </a:pPr>
            <a:r>
              <a:rPr lang="en-US" dirty="0">
                <a:hlinkClick r:id="rId2"/>
              </a:rPr>
              <a:t>https://pubs.acs.org/doi/abs/10.1021/la400937r</a:t>
            </a:r>
            <a:endParaRPr lang="en-US" dirty="0"/>
          </a:p>
          <a:p>
            <a:pPr marL="0" indent="0">
              <a:buNone/>
            </a:pPr>
            <a:endParaRPr lang="en-US" dirty="0"/>
          </a:p>
        </p:txBody>
      </p:sp>
      <p:sp>
        <p:nvSpPr>
          <p:cNvPr id="6" name="Date Placeholder 5">
            <a:extLst>
              <a:ext uri="{FF2B5EF4-FFF2-40B4-BE49-F238E27FC236}">
                <a16:creationId xmlns:a16="http://schemas.microsoft.com/office/drawing/2014/main" id="{2B4F6C49-94AD-3D4E-8527-199237A098A8}"/>
              </a:ext>
            </a:extLst>
          </p:cNvPr>
          <p:cNvSpPr>
            <a:spLocks noGrp="1"/>
          </p:cNvSpPr>
          <p:nvPr>
            <p:ph type="dt" sz="half" idx="10"/>
          </p:nvPr>
        </p:nvSpPr>
        <p:spPr/>
        <p:txBody>
          <a:bodyPr/>
          <a:lstStyle/>
          <a:p>
            <a:fld id="{89DD3B0A-DA27-7549-A9FF-336FBEF823E1}" type="datetime1">
              <a:rPr lang="en-US" smtClean="0"/>
              <a:t>2/24/20</a:t>
            </a:fld>
            <a:endParaRPr lang="en-US"/>
          </a:p>
        </p:txBody>
      </p:sp>
      <p:sp>
        <p:nvSpPr>
          <p:cNvPr id="7" name="Slide Number Placeholder 6">
            <a:extLst>
              <a:ext uri="{FF2B5EF4-FFF2-40B4-BE49-F238E27FC236}">
                <a16:creationId xmlns:a16="http://schemas.microsoft.com/office/drawing/2014/main" id="{77D0585D-8075-C344-AA7A-46756B410DCA}"/>
              </a:ext>
            </a:extLst>
          </p:cNvPr>
          <p:cNvSpPr>
            <a:spLocks noGrp="1"/>
          </p:cNvSpPr>
          <p:nvPr>
            <p:ph type="sldNum" sz="quarter" idx="12"/>
          </p:nvPr>
        </p:nvSpPr>
        <p:spPr/>
        <p:txBody>
          <a:bodyPr/>
          <a:lstStyle/>
          <a:p>
            <a:fld id="{28F337F4-19F2-2645-A851-B43332B7D6D1}" type="slidenum">
              <a:rPr lang="en-US" smtClean="0"/>
              <a:t>55</a:t>
            </a:fld>
            <a:endParaRPr lang="en-US"/>
          </a:p>
        </p:txBody>
      </p:sp>
    </p:spTree>
    <p:extLst>
      <p:ext uri="{BB962C8B-B14F-4D97-AF65-F5344CB8AC3E}">
        <p14:creationId xmlns:p14="http://schemas.microsoft.com/office/powerpoint/2010/main" val="32206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5EA4CA57-5208-494C-90B4-9A7EB1348F15}"/>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2900"/>
              <a:t>Electric potential at the proximity of solid surface</a:t>
            </a:r>
            <a:endParaRPr lang="en-US" sz="2900"/>
          </a:p>
        </p:txBody>
      </p:sp>
      <p:pic>
        <p:nvPicPr>
          <p:cNvPr id="44034" name="Picture 6" descr="escanear0023">
            <a:extLst>
              <a:ext uri="{FF2B5EF4-FFF2-40B4-BE49-F238E27FC236}">
                <a16:creationId xmlns:a16="http://schemas.microsoft.com/office/drawing/2014/main" id="{9A2BA46D-9901-6042-8AD1-DA3EBF7C1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99" t="49989" r="56165"/>
          <a:stretch>
            <a:fillRect/>
          </a:stretch>
        </p:blipFill>
        <p:spPr bwMode="auto">
          <a:xfrm>
            <a:off x="1752600" y="1905001"/>
            <a:ext cx="510540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7" descr="escanear0024">
            <a:extLst>
              <a:ext uri="{FF2B5EF4-FFF2-40B4-BE49-F238E27FC236}">
                <a16:creationId xmlns:a16="http://schemas.microsoft.com/office/drawing/2014/main" id="{82B8BBB7-3C52-4D4E-B915-BA86DA8E5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78" t="70070" r="61674" b="12863"/>
          <a:stretch>
            <a:fillRect/>
          </a:stretch>
        </p:blipFill>
        <p:spPr bwMode="auto">
          <a:xfrm>
            <a:off x="7239000" y="3657600"/>
            <a:ext cx="3429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EAD98699-2B4E-6C49-920B-7F5945404068}"/>
              </a:ext>
            </a:extLst>
          </p:cNvPr>
          <p:cNvSpPr>
            <a:spLocks noGrp="1"/>
          </p:cNvSpPr>
          <p:nvPr>
            <p:ph type="dt" sz="half" idx="10"/>
          </p:nvPr>
        </p:nvSpPr>
        <p:spPr/>
        <p:txBody>
          <a:bodyPr/>
          <a:lstStyle/>
          <a:p>
            <a:fld id="{4912E6E9-2644-4B40-ACB2-AF5552037F0A}" type="datetime1">
              <a:rPr lang="en-US" smtClean="0"/>
              <a:t>2/24/20</a:t>
            </a:fld>
            <a:endParaRPr lang="en-US"/>
          </a:p>
        </p:txBody>
      </p:sp>
      <p:sp>
        <p:nvSpPr>
          <p:cNvPr id="5" name="Slide Number Placeholder 4">
            <a:extLst>
              <a:ext uri="{FF2B5EF4-FFF2-40B4-BE49-F238E27FC236}">
                <a16:creationId xmlns:a16="http://schemas.microsoft.com/office/drawing/2014/main" id="{0FA6F340-B62D-C34B-91B7-928209564159}"/>
              </a:ext>
            </a:extLst>
          </p:cNvPr>
          <p:cNvSpPr>
            <a:spLocks noGrp="1"/>
          </p:cNvSpPr>
          <p:nvPr>
            <p:ph type="sldNum" sz="quarter" idx="12"/>
          </p:nvPr>
        </p:nvSpPr>
        <p:spPr/>
        <p:txBody>
          <a:bodyPr/>
          <a:lstStyle/>
          <a:p>
            <a:fld id="{28F337F4-19F2-2645-A851-B43332B7D6D1}" type="slidenum">
              <a:rPr lang="en-US" smtClean="0"/>
              <a:t>56</a:t>
            </a:fld>
            <a:endParaRPr lang="en-US"/>
          </a:p>
        </p:txBody>
      </p:sp>
    </p:spTree>
    <p:extLst>
      <p:ext uri="{BB962C8B-B14F-4D97-AF65-F5344CB8AC3E}">
        <p14:creationId xmlns:p14="http://schemas.microsoft.com/office/powerpoint/2010/main" val="1055655185"/>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9E2881F2-3C28-5A45-858C-E900498F6D10}"/>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2900"/>
              <a:t>Interactions between 2 particles : DLVO Theory</a:t>
            </a:r>
            <a:endParaRPr lang="en-US" sz="2900"/>
          </a:p>
        </p:txBody>
      </p:sp>
      <p:pic>
        <p:nvPicPr>
          <p:cNvPr id="45058" name="Picture 4" descr="escanear0025">
            <a:extLst>
              <a:ext uri="{FF2B5EF4-FFF2-40B4-BE49-F238E27FC236}">
                <a16:creationId xmlns:a16="http://schemas.microsoft.com/office/drawing/2014/main" id="{9455B143-A200-204D-B1F6-E27DC7961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566" r="696" b="68106"/>
          <a:stretch>
            <a:fillRect/>
          </a:stretch>
        </p:blipFill>
        <p:spPr bwMode="auto">
          <a:xfrm>
            <a:off x="1752600" y="2362200"/>
            <a:ext cx="41910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5">
            <a:extLst>
              <a:ext uri="{FF2B5EF4-FFF2-40B4-BE49-F238E27FC236}">
                <a16:creationId xmlns:a16="http://schemas.microsoft.com/office/drawing/2014/main" id="{82D0F74E-6258-F14D-A4BD-D25430487227}"/>
              </a:ext>
            </a:extLst>
          </p:cNvPr>
          <p:cNvSpPr>
            <a:spLocks noChangeArrowheads="1"/>
          </p:cNvSpPr>
          <p:nvPr/>
        </p:nvSpPr>
        <p:spPr bwMode="auto">
          <a:xfrm>
            <a:off x="1828800" y="3300413"/>
            <a:ext cx="762000" cy="8382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pic>
        <p:nvPicPr>
          <p:cNvPr id="45060" name="Picture 8" descr="escanear0026">
            <a:extLst>
              <a:ext uri="{FF2B5EF4-FFF2-40B4-BE49-F238E27FC236}">
                <a16:creationId xmlns:a16="http://schemas.microsoft.com/office/drawing/2014/main" id="{99E443A2-A494-A142-B9C8-9D58128A7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43" t="1984" r="56165" b="47044"/>
          <a:stretch>
            <a:fillRect/>
          </a:stretch>
        </p:blipFill>
        <p:spPr bwMode="auto">
          <a:xfrm>
            <a:off x="6248401" y="1676401"/>
            <a:ext cx="4176713"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E80A2888-44F1-E34F-84B5-EF1BFFBF374B}"/>
              </a:ext>
            </a:extLst>
          </p:cNvPr>
          <p:cNvSpPr>
            <a:spLocks noGrp="1"/>
          </p:cNvSpPr>
          <p:nvPr>
            <p:ph type="dt" sz="half" idx="10"/>
          </p:nvPr>
        </p:nvSpPr>
        <p:spPr/>
        <p:txBody>
          <a:bodyPr/>
          <a:lstStyle/>
          <a:p>
            <a:fld id="{0C29A636-5D60-EA48-BFBC-A3DE8EE1F8D1}" type="datetime1">
              <a:rPr lang="en-US" smtClean="0"/>
              <a:t>2/24/20</a:t>
            </a:fld>
            <a:endParaRPr lang="en-US"/>
          </a:p>
        </p:txBody>
      </p:sp>
      <p:sp>
        <p:nvSpPr>
          <p:cNvPr id="5" name="Slide Number Placeholder 4">
            <a:extLst>
              <a:ext uri="{FF2B5EF4-FFF2-40B4-BE49-F238E27FC236}">
                <a16:creationId xmlns:a16="http://schemas.microsoft.com/office/drawing/2014/main" id="{D9EABC13-3218-2945-8CB8-FAFBF293824E}"/>
              </a:ext>
            </a:extLst>
          </p:cNvPr>
          <p:cNvSpPr>
            <a:spLocks noGrp="1"/>
          </p:cNvSpPr>
          <p:nvPr>
            <p:ph type="sldNum" sz="quarter" idx="12"/>
          </p:nvPr>
        </p:nvSpPr>
        <p:spPr/>
        <p:txBody>
          <a:bodyPr/>
          <a:lstStyle/>
          <a:p>
            <a:fld id="{28F337F4-19F2-2645-A851-B43332B7D6D1}" type="slidenum">
              <a:rPr lang="en-US" smtClean="0"/>
              <a:t>57</a:t>
            </a:fld>
            <a:endParaRPr lang="en-US"/>
          </a:p>
        </p:txBody>
      </p:sp>
    </p:spTree>
    <p:extLst>
      <p:ext uri="{BB962C8B-B14F-4D97-AF65-F5344CB8AC3E}">
        <p14:creationId xmlns:p14="http://schemas.microsoft.com/office/powerpoint/2010/main" val="209614696"/>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EA793B6D-F916-C94D-BB9D-CE1B4F3D79EC}"/>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2900"/>
              <a:t>Interactions between 2 particles : DLVO Theory</a:t>
            </a:r>
            <a:endParaRPr lang="en-US" sz="2900"/>
          </a:p>
        </p:txBody>
      </p:sp>
      <p:pic>
        <p:nvPicPr>
          <p:cNvPr id="46082" name="Picture 6" descr="escanear0026">
            <a:extLst>
              <a:ext uri="{FF2B5EF4-FFF2-40B4-BE49-F238E27FC236}">
                <a16:creationId xmlns:a16="http://schemas.microsoft.com/office/drawing/2014/main" id="{1E2AAE66-2DA3-1643-BF60-DF811E0FF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4637" t="3969" r="3697" b="48036"/>
          <a:stretch>
            <a:fillRect/>
          </a:stretch>
        </p:blipFill>
        <p:spPr bwMode="auto">
          <a:xfrm>
            <a:off x="3657600" y="1676400"/>
            <a:ext cx="51816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F5E041AA-F1EB-B147-9F10-44496C94269A}"/>
              </a:ext>
            </a:extLst>
          </p:cNvPr>
          <p:cNvSpPr>
            <a:spLocks noGrp="1"/>
          </p:cNvSpPr>
          <p:nvPr>
            <p:ph type="dt" sz="half" idx="10"/>
          </p:nvPr>
        </p:nvSpPr>
        <p:spPr/>
        <p:txBody>
          <a:bodyPr/>
          <a:lstStyle/>
          <a:p>
            <a:fld id="{1F021AC2-969A-F741-9E33-7032F01775C8}" type="datetime1">
              <a:rPr lang="en-US" smtClean="0"/>
              <a:t>2/24/20</a:t>
            </a:fld>
            <a:endParaRPr lang="en-US"/>
          </a:p>
        </p:txBody>
      </p:sp>
      <p:sp>
        <p:nvSpPr>
          <p:cNvPr id="5" name="Slide Number Placeholder 4">
            <a:extLst>
              <a:ext uri="{FF2B5EF4-FFF2-40B4-BE49-F238E27FC236}">
                <a16:creationId xmlns:a16="http://schemas.microsoft.com/office/drawing/2014/main" id="{4F70C000-4039-6340-99C5-F59BD61FB78B}"/>
              </a:ext>
            </a:extLst>
          </p:cNvPr>
          <p:cNvSpPr>
            <a:spLocks noGrp="1"/>
          </p:cNvSpPr>
          <p:nvPr>
            <p:ph type="sldNum" sz="quarter" idx="12"/>
          </p:nvPr>
        </p:nvSpPr>
        <p:spPr/>
        <p:txBody>
          <a:bodyPr/>
          <a:lstStyle/>
          <a:p>
            <a:fld id="{28F337F4-19F2-2645-A851-B43332B7D6D1}" type="slidenum">
              <a:rPr lang="en-US" smtClean="0"/>
              <a:t>58</a:t>
            </a:fld>
            <a:endParaRPr lang="en-US"/>
          </a:p>
        </p:txBody>
      </p:sp>
    </p:spTree>
    <p:extLst>
      <p:ext uri="{BB962C8B-B14F-4D97-AF65-F5344CB8AC3E}">
        <p14:creationId xmlns:p14="http://schemas.microsoft.com/office/powerpoint/2010/main" val="308655500"/>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4750F4A6-6AC1-5246-989F-FCBE6CA5F823}"/>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3700"/>
              <a:t>Steric stabilization: solvent and polymer</a:t>
            </a:r>
            <a:endParaRPr lang="en-US" sz="3700"/>
          </a:p>
        </p:txBody>
      </p:sp>
      <p:pic>
        <p:nvPicPr>
          <p:cNvPr id="47106" name="Picture 4" descr="escanear0027">
            <a:extLst>
              <a:ext uri="{FF2B5EF4-FFF2-40B4-BE49-F238E27FC236}">
                <a16:creationId xmlns:a16="http://schemas.microsoft.com/office/drawing/2014/main" id="{E976ED85-8C08-A846-983D-AD6415223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76401"/>
            <a:ext cx="670560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A158B6AC-0CF8-2641-9FC6-4E6EAC5F12FF}"/>
              </a:ext>
            </a:extLst>
          </p:cNvPr>
          <p:cNvSpPr>
            <a:spLocks noGrp="1"/>
          </p:cNvSpPr>
          <p:nvPr>
            <p:ph type="dt" sz="half" idx="10"/>
          </p:nvPr>
        </p:nvSpPr>
        <p:spPr/>
        <p:txBody>
          <a:bodyPr/>
          <a:lstStyle/>
          <a:p>
            <a:fld id="{33030C82-8CB2-D449-9E45-12CF5BBE6F37}" type="datetime1">
              <a:rPr lang="en-US" smtClean="0"/>
              <a:t>2/24/20</a:t>
            </a:fld>
            <a:endParaRPr lang="en-US"/>
          </a:p>
        </p:txBody>
      </p:sp>
      <p:sp>
        <p:nvSpPr>
          <p:cNvPr id="5" name="Slide Number Placeholder 4">
            <a:extLst>
              <a:ext uri="{FF2B5EF4-FFF2-40B4-BE49-F238E27FC236}">
                <a16:creationId xmlns:a16="http://schemas.microsoft.com/office/drawing/2014/main" id="{EA1ABCFE-7575-EC43-AAE0-B057E65ACA21}"/>
              </a:ext>
            </a:extLst>
          </p:cNvPr>
          <p:cNvSpPr>
            <a:spLocks noGrp="1"/>
          </p:cNvSpPr>
          <p:nvPr>
            <p:ph type="sldNum" sz="quarter" idx="12"/>
          </p:nvPr>
        </p:nvSpPr>
        <p:spPr/>
        <p:txBody>
          <a:bodyPr/>
          <a:lstStyle/>
          <a:p>
            <a:fld id="{28F337F4-19F2-2645-A851-B43332B7D6D1}" type="slidenum">
              <a:rPr lang="en-US" smtClean="0"/>
              <a:t>59</a:t>
            </a:fld>
            <a:endParaRPr lang="en-US"/>
          </a:p>
        </p:txBody>
      </p:sp>
    </p:spTree>
    <p:extLst>
      <p:ext uri="{BB962C8B-B14F-4D97-AF65-F5344CB8AC3E}">
        <p14:creationId xmlns:p14="http://schemas.microsoft.com/office/powerpoint/2010/main" val="187553493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F22BAFB6-F25B-E24F-8F40-73FA8E5D9F2F}"/>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7814AD02-09C2-3548-8D7B-9F0A5BB75AA3}" type="slidenum">
              <a:rPr lang="en-US" altLang="zh-TW">
                <a:solidFill>
                  <a:schemeClr val="tx1"/>
                </a:solidFill>
                <a:latin typeface="Garamond" panose="02020404030301010803" pitchFamily="18" charset="0"/>
                <a:ea typeface="DotumChe" panose="020B0609000101010101" pitchFamily="49" charset="-127"/>
              </a:rPr>
              <a:pPr eaLnBrk="1" hangingPunct="1"/>
              <a:t>6</a:t>
            </a:fld>
            <a:endParaRPr lang="en-US" altLang="zh-TW">
              <a:solidFill>
                <a:schemeClr val="tx1"/>
              </a:solidFill>
              <a:latin typeface="Garamond" panose="02020404030301010803" pitchFamily="18" charset="0"/>
              <a:ea typeface="DotumChe" panose="020B0609000101010101" pitchFamily="49" charset="-127"/>
            </a:endParaRPr>
          </a:p>
        </p:txBody>
      </p:sp>
      <p:sp>
        <p:nvSpPr>
          <p:cNvPr id="528388" name="Rectangle 4">
            <a:extLst>
              <a:ext uri="{FF2B5EF4-FFF2-40B4-BE49-F238E27FC236}">
                <a16:creationId xmlns:a16="http://schemas.microsoft.com/office/drawing/2014/main" id="{8B392711-420F-DA43-96E4-7BBF910D805C}"/>
              </a:ext>
            </a:extLst>
          </p:cNvPr>
          <p:cNvSpPr>
            <a:spLocks noChangeArrowheads="1"/>
          </p:cNvSpPr>
          <p:nvPr/>
        </p:nvSpPr>
        <p:spPr bwMode="auto">
          <a:xfrm>
            <a:off x="1992313" y="125413"/>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algn="ctr" eaLnBrk="1" hangingPunct="1"/>
            <a:r>
              <a:rPr lang="en-US" altLang="zh-TW" sz="4400" dirty="0">
                <a:solidFill>
                  <a:srgbClr val="003399"/>
                </a:solidFill>
                <a:effectLst>
                  <a:outerShdw blurRad="38100" dist="38100" dir="2700000" algn="tl">
                    <a:srgbClr val="C0C0C0"/>
                  </a:outerShdw>
                </a:effectLst>
                <a:latin typeface="Comic Sans MS" panose="030F0902030302020204" pitchFamily="66" charset="0"/>
                <a:ea typeface="標楷體" pitchFamily="65" charset="-120"/>
              </a:rPr>
              <a:t>Surface Energy</a:t>
            </a:r>
          </a:p>
        </p:txBody>
      </p:sp>
      <p:sp>
        <p:nvSpPr>
          <p:cNvPr id="528389" name="Rectangle 5">
            <a:extLst>
              <a:ext uri="{FF2B5EF4-FFF2-40B4-BE49-F238E27FC236}">
                <a16:creationId xmlns:a16="http://schemas.microsoft.com/office/drawing/2014/main" id="{33C32C3D-C321-0B46-9CCB-4DDE0E5D7803}"/>
              </a:ext>
            </a:extLst>
          </p:cNvPr>
          <p:cNvSpPr>
            <a:spLocks noChangeArrowheads="1"/>
          </p:cNvSpPr>
          <p:nvPr/>
        </p:nvSpPr>
        <p:spPr bwMode="auto">
          <a:xfrm>
            <a:off x="838200" y="1268412"/>
            <a:ext cx="10929730" cy="5087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marL="496888" indent="-496888" eaLnBrk="1" hangingPunct="1">
              <a:lnSpc>
                <a:spcPct val="80000"/>
              </a:lnSpc>
              <a:spcBef>
                <a:spcPct val="20000"/>
              </a:spcBef>
              <a:buClr>
                <a:srgbClr val="FF3300"/>
              </a:buClr>
              <a:buFont typeface="Wingdings" pitchFamily="2" charset="2"/>
              <a:buChar char="ü"/>
            </a:pPr>
            <a:r>
              <a:rPr lang="en-US" altLang="zh-TW" b="0" dirty="0">
                <a:solidFill>
                  <a:schemeClr val="tx1"/>
                </a:solidFill>
                <a:effectLst>
                  <a:outerShdw blurRad="38100" dist="38100" dir="2700000" algn="tl">
                    <a:srgbClr val="C0C0C0"/>
                  </a:outerShdw>
                </a:effectLst>
                <a:latin typeface="+mj-lt"/>
                <a:ea typeface="標楷體" pitchFamily="65" charset="-120"/>
              </a:rPr>
              <a:t>Definition: energy required (or produced) to create a unit area of a new surface, therefore,</a:t>
            </a:r>
          </a:p>
          <a:p>
            <a:pPr marL="496888" indent="-496888" eaLnBrk="1" hangingPunct="1">
              <a:lnSpc>
                <a:spcPct val="80000"/>
              </a:lnSpc>
              <a:spcBef>
                <a:spcPct val="20000"/>
              </a:spcBef>
              <a:buClr>
                <a:srgbClr val="FF3300"/>
              </a:buClr>
              <a:buFont typeface="Wingdings" pitchFamily="2" charset="2"/>
              <a:buChar char="ü"/>
            </a:pPr>
            <a:endParaRPr lang="en-US" altLang="zh-TW" b="0" dirty="0">
              <a:solidFill>
                <a:schemeClr val="tx1"/>
              </a:solidFill>
              <a:effectLst>
                <a:outerShdw blurRad="38100" dist="38100" dir="2700000" algn="tl">
                  <a:srgbClr val="C0C0C0"/>
                </a:outerShdw>
              </a:effectLst>
              <a:latin typeface="+mj-lt"/>
              <a:ea typeface="標楷體" pitchFamily="65" charset="-120"/>
            </a:endParaRPr>
          </a:p>
          <a:p>
            <a:pPr marL="496888" indent="-496888" eaLnBrk="1" hangingPunct="1">
              <a:lnSpc>
                <a:spcPct val="80000"/>
              </a:lnSpc>
              <a:spcBef>
                <a:spcPct val="20000"/>
              </a:spcBef>
              <a:buClr>
                <a:srgbClr val="FF3300"/>
              </a:buClr>
              <a:buFont typeface="Wingdings" pitchFamily="2" charset="2"/>
              <a:buNone/>
            </a:pPr>
            <a:r>
              <a:rPr lang="en-US" altLang="zh-TW" b="0" dirty="0">
                <a:solidFill>
                  <a:schemeClr val="tx1"/>
                </a:solidFill>
                <a:effectLst>
                  <a:outerShdw blurRad="38100" dist="38100" dir="2700000" algn="tl">
                    <a:srgbClr val="C0C0C0"/>
                  </a:outerShdw>
                </a:effectLst>
                <a:latin typeface="Comic Sans MS" panose="030F0902030302020204" pitchFamily="66" charset="0"/>
                <a:ea typeface="標楷體" pitchFamily="65" charset="-120"/>
              </a:rPr>
              <a:t>                </a:t>
            </a:r>
            <a:r>
              <a:rPr lang="en-US" altLang="en-US" b="0" dirty="0" err="1">
                <a:solidFill>
                  <a:schemeClr val="tx1"/>
                </a:solidFill>
                <a:effectLst>
                  <a:outerShdw blurRad="38100" dist="38100" dir="2700000" algn="tl">
                    <a:srgbClr val="C0C0C0"/>
                  </a:outerShdw>
                </a:effectLst>
                <a:latin typeface="Comic Sans MS" panose="030F0902030302020204" pitchFamily="66" charset="0"/>
                <a:ea typeface="標楷體" pitchFamily="65" charset="-120"/>
              </a:rPr>
              <a:t>γ</a:t>
            </a:r>
            <a:r>
              <a:rPr lang="en-US" altLang="en-US" b="0" dirty="0">
                <a:solidFill>
                  <a:schemeClr val="tx1"/>
                </a:solidFill>
                <a:effectLst>
                  <a:outerShdw blurRad="38100" dist="38100" dir="2700000" algn="tl">
                    <a:srgbClr val="C0C0C0"/>
                  </a:outerShdw>
                </a:effectLst>
                <a:latin typeface="Comic Sans MS" panose="030F0902030302020204" pitchFamily="66" charset="0"/>
                <a:ea typeface="標楷體" pitchFamily="65" charset="-120"/>
              </a:rPr>
              <a:t> </a:t>
            </a:r>
            <a:r>
              <a:rPr lang="en-US" altLang="zh-TW" b="0" dirty="0">
                <a:solidFill>
                  <a:schemeClr val="tx1"/>
                </a:solidFill>
                <a:effectLst>
                  <a:outerShdw blurRad="38100" dist="38100" dir="2700000" algn="tl">
                    <a:srgbClr val="C0C0C0"/>
                  </a:outerShdw>
                </a:effectLst>
                <a:latin typeface="Comic Sans MS" panose="030F0902030302020204" pitchFamily="66" charset="0"/>
                <a:ea typeface="標楷體" pitchFamily="65" charset="-120"/>
              </a:rPr>
              <a:t>= (</a:t>
            </a:r>
            <a:r>
              <a:rPr lang="en-US" altLang="zh-TW" b="0" dirty="0">
                <a:solidFill>
                  <a:schemeClr val="tx1"/>
                </a:solidFill>
                <a:effectLst>
                  <a:outerShdw blurRad="38100" dist="38100" dir="2700000" algn="tl">
                    <a:srgbClr val="C0C0C0"/>
                  </a:outerShdw>
                </a:effectLst>
                <a:latin typeface="Comic Sans MS" panose="030F0902030302020204" pitchFamily="66" charset="0"/>
                <a:cs typeface="Arial" panose="020B0604020202020204" pitchFamily="34" charset="0"/>
              </a:rPr>
              <a:t>∂G/ ∂A)</a:t>
            </a:r>
            <a:r>
              <a:rPr lang="en-US" altLang="zh-TW" b="0" baseline="-25000" dirty="0" err="1">
                <a:solidFill>
                  <a:schemeClr val="tx1"/>
                </a:solidFill>
                <a:effectLst>
                  <a:outerShdw blurRad="38100" dist="38100" dir="2700000" algn="tl">
                    <a:srgbClr val="C0C0C0"/>
                  </a:outerShdw>
                </a:effectLst>
                <a:latin typeface="Comic Sans MS" panose="030F0902030302020204" pitchFamily="66" charset="0"/>
                <a:cs typeface="Arial" panose="020B0604020202020204" pitchFamily="34" charset="0"/>
              </a:rPr>
              <a:t>ni</a:t>
            </a:r>
            <a:r>
              <a:rPr lang="en-US" altLang="zh-TW" b="0" baseline="-25000" dirty="0">
                <a:solidFill>
                  <a:schemeClr val="tx1"/>
                </a:solidFill>
                <a:effectLst>
                  <a:outerShdw blurRad="38100" dist="38100" dir="2700000" algn="tl">
                    <a:srgbClr val="C0C0C0"/>
                  </a:outerShdw>
                </a:effectLst>
                <a:latin typeface="Comic Sans MS" panose="030F0902030302020204" pitchFamily="66" charset="0"/>
                <a:cs typeface="Arial" panose="020B0604020202020204" pitchFamily="34" charset="0"/>
              </a:rPr>
              <a:t>, T, P</a:t>
            </a:r>
          </a:p>
          <a:p>
            <a:pPr marL="496888" indent="-496888" eaLnBrk="1" hangingPunct="1">
              <a:lnSpc>
                <a:spcPct val="80000"/>
              </a:lnSpc>
              <a:spcBef>
                <a:spcPct val="20000"/>
              </a:spcBef>
              <a:buClr>
                <a:srgbClr val="FF3300"/>
              </a:buClr>
              <a:buFont typeface="Wingdings" pitchFamily="2" charset="2"/>
              <a:buNone/>
            </a:pPr>
            <a:endParaRPr lang="en-US" altLang="zh-TW" b="0" baseline="-25000" dirty="0">
              <a:solidFill>
                <a:schemeClr val="tx1"/>
              </a:solidFill>
              <a:effectLst>
                <a:outerShdw blurRad="38100" dist="38100" dir="2700000" algn="tl">
                  <a:srgbClr val="C0C0C0"/>
                </a:outerShdw>
              </a:effectLst>
              <a:latin typeface="Comic Sans MS" panose="030F0902030302020204" pitchFamily="66" charset="0"/>
              <a:cs typeface="Arial" panose="020B0604020202020204" pitchFamily="34" charset="0"/>
            </a:endParaRPr>
          </a:p>
          <a:p>
            <a:pPr marL="496888" indent="-496888" eaLnBrk="1" hangingPunct="1">
              <a:lnSpc>
                <a:spcPct val="80000"/>
              </a:lnSpc>
              <a:spcBef>
                <a:spcPct val="20000"/>
              </a:spcBef>
              <a:buClr>
                <a:srgbClr val="FF3300"/>
              </a:buClr>
              <a:buFont typeface="Wingdings" pitchFamily="2" charset="2"/>
              <a:buChar char="ü"/>
            </a:pPr>
            <a:r>
              <a:rPr lang="en-US" altLang="zh-TW" b="0" dirty="0">
                <a:solidFill>
                  <a:schemeClr val="tx1"/>
                </a:solidFill>
                <a:effectLst>
                  <a:outerShdw blurRad="38100" dist="38100" dir="2700000" algn="tl">
                    <a:srgbClr val="C0C0C0"/>
                  </a:outerShdw>
                </a:effectLst>
                <a:latin typeface="Comic Sans MS" panose="030F0902030302020204" pitchFamily="66" charset="0"/>
                <a:cs typeface="Arial" panose="020B0604020202020204" pitchFamily="34" charset="0"/>
              </a:rPr>
              <a:t> </a:t>
            </a:r>
            <a:r>
              <a:rPr lang="en-US" altLang="zh-TW" b="0" dirty="0">
                <a:solidFill>
                  <a:schemeClr val="tx1"/>
                </a:solidFill>
                <a:effectLst>
                  <a:outerShdw blurRad="38100" dist="38100" dir="2700000" algn="tl">
                    <a:srgbClr val="C0C0C0"/>
                  </a:outerShdw>
                </a:effectLst>
                <a:latin typeface="+mj-lt"/>
                <a:cs typeface="Arial" panose="020B0604020202020204" pitchFamily="34" charset="0"/>
              </a:rPr>
              <a:t>G: </a:t>
            </a:r>
            <a:r>
              <a:rPr lang="en-US" altLang="zh-TW" b="0" dirty="0" err="1">
                <a:solidFill>
                  <a:schemeClr val="tx1"/>
                </a:solidFill>
                <a:effectLst>
                  <a:outerShdw blurRad="38100" dist="38100" dir="2700000" algn="tl">
                    <a:srgbClr val="C0C0C0"/>
                  </a:outerShdw>
                </a:effectLst>
                <a:latin typeface="+mj-lt"/>
                <a:cs typeface="Arial" panose="020B0604020202020204" pitchFamily="34" charset="0"/>
              </a:rPr>
              <a:t>Gibs</a:t>
            </a:r>
            <a:r>
              <a:rPr lang="en-US" altLang="zh-TW" b="0" dirty="0">
                <a:solidFill>
                  <a:schemeClr val="tx1"/>
                </a:solidFill>
                <a:effectLst>
                  <a:outerShdw blurRad="38100" dist="38100" dir="2700000" algn="tl">
                    <a:srgbClr val="C0C0C0"/>
                  </a:outerShdw>
                </a:effectLst>
                <a:latin typeface="+mj-lt"/>
                <a:cs typeface="Arial" panose="020B0604020202020204" pitchFamily="34" charset="0"/>
              </a:rPr>
              <a:t> free energy of the surface</a:t>
            </a:r>
          </a:p>
          <a:p>
            <a:pPr marL="496888" indent="-496888" eaLnBrk="1" hangingPunct="1">
              <a:lnSpc>
                <a:spcPct val="80000"/>
              </a:lnSpc>
              <a:spcBef>
                <a:spcPct val="20000"/>
              </a:spcBef>
              <a:buClr>
                <a:srgbClr val="FF3300"/>
              </a:buClr>
              <a:buFont typeface="Wingdings" pitchFamily="2" charset="2"/>
              <a:buChar char="ü"/>
            </a:pPr>
            <a:endParaRPr lang="en-US" altLang="zh-TW" b="0" dirty="0">
              <a:solidFill>
                <a:schemeClr val="tx1"/>
              </a:solidFill>
              <a:effectLst>
                <a:outerShdw blurRad="38100" dist="38100" dir="2700000" algn="tl">
                  <a:srgbClr val="C0C0C0"/>
                </a:outerShdw>
              </a:effectLst>
              <a:latin typeface="+mj-lt"/>
              <a:cs typeface="Arial" panose="020B0604020202020204" pitchFamily="34" charset="0"/>
            </a:endParaRPr>
          </a:p>
          <a:p>
            <a:pPr marL="496888" indent="-496888" eaLnBrk="1" hangingPunct="1">
              <a:lnSpc>
                <a:spcPct val="80000"/>
              </a:lnSpc>
              <a:spcBef>
                <a:spcPct val="20000"/>
              </a:spcBef>
              <a:buClr>
                <a:srgbClr val="FF3300"/>
              </a:buClr>
              <a:buFont typeface="Wingdings" pitchFamily="2" charset="2"/>
              <a:buChar char="ü"/>
            </a:pPr>
            <a:r>
              <a:rPr lang="en-US" altLang="zh-TW" b="0" dirty="0">
                <a:solidFill>
                  <a:schemeClr val="tx1"/>
                </a:solidFill>
                <a:effectLst>
                  <a:outerShdw blurRad="38100" dist="38100" dir="2700000" algn="tl">
                    <a:srgbClr val="C0C0C0"/>
                  </a:outerShdw>
                </a:effectLst>
                <a:latin typeface="+mj-lt"/>
                <a:cs typeface="Arial" panose="020B0604020202020204" pitchFamily="34" charset="0"/>
              </a:rPr>
              <a:t>A: Surface area of the particles</a:t>
            </a:r>
          </a:p>
          <a:p>
            <a:pPr marL="496888" indent="-496888" eaLnBrk="1" hangingPunct="1">
              <a:lnSpc>
                <a:spcPct val="80000"/>
              </a:lnSpc>
              <a:spcBef>
                <a:spcPct val="20000"/>
              </a:spcBef>
              <a:buClr>
                <a:srgbClr val="FF3300"/>
              </a:buClr>
              <a:buFont typeface="Wingdings" pitchFamily="2" charset="2"/>
              <a:buChar char="ü"/>
            </a:pPr>
            <a:endParaRPr lang="en-US" altLang="zh-TW" b="0" dirty="0">
              <a:solidFill>
                <a:schemeClr val="tx1"/>
              </a:solidFill>
              <a:effectLst>
                <a:outerShdw blurRad="38100" dist="38100" dir="2700000" algn="tl">
                  <a:srgbClr val="C0C0C0"/>
                </a:outerShdw>
              </a:effectLst>
              <a:latin typeface="+mj-lt"/>
              <a:cs typeface="Arial" panose="020B0604020202020204" pitchFamily="34" charset="0"/>
            </a:endParaRPr>
          </a:p>
          <a:p>
            <a:pPr marL="496888" indent="-496888" eaLnBrk="1" hangingPunct="1">
              <a:lnSpc>
                <a:spcPct val="80000"/>
              </a:lnSpc>
              <a:spcBef>
                <a:spcPct val="20000"/>
              </a:spcBef>
              <a:buClr>
                <a:srgbClr val="FF3300"/>
              </a:buClr>
              <a:buFont typeface="Wingdings" pitchFamily="2" charset="2"/>
              <a:buChar char="ü"/>
            </a:pPr>
            <a:r>
              <a:rPr lang="en-US" altLang="zh-TW" b="0" dirty="0">
                <a:solidFill>
                  <a:schemeClr val="tx1"/>
                </a:solidFill>
                <a:effectLst>
                  <a:outerShdw blurRad="38100" dist="38100" dir="2700000" algn="tl">
                    <a:srgbClr val="C0C0C0"/>
                  </a:outerShdw>
                </a:effectLst>
                <a:latin typeface="+mj-lt"/>
                <a:cs typeface="Arial" panose="020B0604020202020204" pitchFamily="34" charset="0"/>
              </a:rPr>
              <a:t>Surface area can be increased by cutting a particle into two halves. The molecules of the newly created surface possess fewer nearest neighbors or coordination numbers, and thus have dangling or unsatisfied bonds. Due to the dangling bonds on the surface, surface atoms or molecules are under an inwardly directed force and the bond distance between molecules and the sub-surface molecules becomes smaller. An extra force or energy is required to pull the surface to its original positions.</a:t>
            </a:r>
            <a:endParaRPr lang="en-US" altLang="en-US" b="0" dirty="0">
              <a:solidFill>
                <a:schemeClr val="tx1"/>
              </a:solidFill>
              <a:effectLst>
                <a:outerShdw blurRad="38100" dist="38100" dir="2700000" algn="tl">
                  <a:srgbClr val="C0C0C0"/>
                </a:outerShdw>
              </a:effectLst>
              <a:latin typeface="+mj-lt"/>
              <a:cs typeface="Arial" panose="020B0604020202020204" pitchFamily="34" charset="0"/>
            </a:endParaRPr>
          </a:p>
        </p:txBody>
      </p:sp>
      <p:sp>
        <p:nvSpPr>
          <p:cNvPr id="3" name="Date Placeholder 2">
            <a:extLst>
              <a:ext uri="{FF2B5EF4-FFF2-40B4-BE49-F238E27FC236}">
                <a16:creationId xmlns:a16="http://schemas.microsoft.com/office/drawing/2014/main" id="{5CBAA39F-BAB6-CA41-ADB6-D41FD465330E}"/>
              </a:ext>
            </a:extLst>
          </p:cNvPr>
          <p:cNvSpPr>
            <a:spLocks noGrp="1"/>
          </p:cNvSpPr>
          <p:nvPr>
            <p:ph type="dt" sz="half" idx="10"/>
          </p:nvPr>
        </p:nvSpPr>
        <p:spPr/>
        <p:txBody>
          <a:bodyPr/>
          <a:lstStyle/>
          <a:p>
            <a:fld id="{8EDE8954-BC98-FC4E-AC44-9FF95960F3B2}" type="datetime1">
              <a:rPr lang="en-US" smtClean="0"/>
              <a:t>2/24/20</a:t>
            </a:fld>
            <a:endParaRPr lang="en-US"/>
          </a:p>
        </p:txBody>
      </p:sp>
    </p:spTree>
    <p:extLst>
      <p:ext uri="{BB962C8B-B14F-4D97-AF65-F5344CB8AC3E}">
        <p14:creationId xmlns:p14="http://schemas.microsoft.com/office/powerpoint/2010/main" val="677294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F848CC03-014E-9C4D-AE25-50FFE469CBD6}"/>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3700"/>
              <a:t>Steric stabilization: solvent and polymer</a:t>
            </a:r>
            <a:endParaRPr lang="en-US" sz="3700"/>
          </a:p>
        </p:txBody>
      </p:sp>
      <p:pic>
        <p:nvPicPr>
          <p:cNvPr id="48130" name="Picture 4" descr="escanear0028">
            <a:extLst>
              <a:ext uri="{FF2B5EF4-FFF2-40B4-BE49-F238E27FC236}">
                <a16:creationId xmlns:a16="http://schemas.microsoft.com/office/drawing/2014/main" id="{15F40ED3-3549-5E40-8D79-6907F7FBE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1" y="2209800"/>
            <a:ext cx="540861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E86E16C5-CE4A-FB4A-9623-FFE46B7B9254}"/>
              </a:ext>
            </a:extLst>
          </p:cNvPr>
          <p:cNvSpPr>
            <a:spLocks noGrp="1"/>
          </p:cNvSpPr>
          <p:nvPr>
            <p:ph type="dt" sz="half" idx="10"/>
          </p:nvPr>
        </p:nvSpPr>
        <p:spPr/>
        <p:txBody>
          <a:bodyPr/>
          <a:lstStyle/>
          <a:p>
            <a:fld id="{D0F9E60E-25ED-8D4A-B232-2764014E8979}" type="datetime1">
              <a:rPr lang="en-US" smtClean="0"/>
              <a:t>2/24/20</a:t>
            </a:fld>
            <a:endParaRPr lang="en-US"/>
          </a:p>
        </p:txBody>
      </p:sp>
      <p:sp>
        <p:nvSpPr>
          <p:cNvPr id="5" name="Slide Number Placeholder 4">
            <a:extLst>
              <a:ext uri="{FF2B5EF4-FFF2-40B4-BE49-F238E27FC236}">
                <a16:creationId xmlns:a16="http://schemas.microsoft.com/office/drawing/2014/main" id="{932908FD-BB17-1746-93AE-0267F90ABBB1}"/>
              </a:ext>
            </a:extLst>
          </p:cNvPr>
          <p:cNvSpPr>
            <a:spLocks noGrp="1"/>
          </p:cNvSpPr>
          <p:nvPr>
            <p:ph type="sldNum" sz="quarter" idx="12"/>
          </p:nvPr>
        </p:nvSpPr>
        <p:spPr/>
        <p:txBody>
          <a:bodyPr/>
          <a:lstStyle/>
          <a:p>
            <a:fld id="{28F337F4-19F2-2645-A851-B43332B7D6D1}" type="slidenum">
              <a:rPr lang="en-US" smtClean="0"/>
              <a:t>60</a:t>
            </a:fld>
            <a:endParaRPr lang="en-US"/>
          </a:p>
        </p:txBody>
      </p:sp>
    </p:spTree>
    <p:extLst>
      <p:ext uri="{BB962C8B-B14F-4D97-AF65-F5344CB8AC3E}">
        <p14:creationId xmlns:p14="http://schemas.microsoft.com/office/powerpoint/2010/main" val="1725349452"/>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BB24AB30-E617-954B-ADB3-A9DE77D25286}"/>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3700"/>
              <a:t>Steric stabilization: solvent and polymer</a:t>
            </a:r>
            <a:endParaRPr lang="en-US" sz="3700"/>
          </a:p>
        </p:txBody>
      </p:sp>
      <p:pic>
        <p:nvPicPr>
          <p:cNvPr id="49154" name="Picture 4" descr="escanear0029">
            <a:extLst>
              <a:ext uri="{FF2B5EF4-FFF2-40B4-BE49-F238E27FC236}">
                <a16:creationId xmlns:a16="http://schemas.microsoft.com/office/drawing/2014/main" id="{A1AADE95-95BD-F54D-B75C-59A865F4E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801"/>
            <a:ext cx="4598988"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5" descr="escanear0029-1">
            <a:extLst>
              <a:ext uri="{FF2B5EF4-FFF2-40B4-BE49-F238E27FC236}">
                <a16:creationId xmlns:a16="http://schemas.microsoft.com/office/drawing/2014/main" id="{B1095E70-CA31-674B-9421-2C5A6B56E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1" y="4114801"/>
            <a:ext cx="43799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6B8A744E-FE7B-E74A-83DA-62D01706CD2D}"/>
              </a:ext>
            </a:extLst>
          </p:cNvPr>
          <p:cNvSpPr>
            <a:spLocks noGrp="1"/>
          </p:cNvSpPr>
          <p:nvPr>
            <p:ph type="dt" sz="half" idx="10"/>
          </p:nvPr>
        </p:nvSpPr>
        <p:spPr/>
        <p:txBody>
          <a:bodyPr/>
          <a:lstStyle/>
          <a:p>
            <a:fld id="{FDD16042-0277-B54C-A1BE-72E2B7500F53}" type="datetime1">
              <a:rPr lang="en-US" smtClean="0"/>
              <a:t>2/24/20</a:t>
            </a:fld>
            <a:endParaRPr lang="en-US"/>
          </a:p>
        </p:txBody>
      </p:sp>
      <p:sp>
        <p:nvSpPr>
          <p:cNvPr id="5" name="Slide Number Placeholder 4">
            <a:extLst>
              <a:ext uri="{FF2B5EF4-FFF2-40B4-BE49-F238E27FC236}">
                <a16:creationId xmlns:a16="http://schemas.microsoft.com/office/drawing/2014/main" id="{EA9DF781-5D3E-D447-8009-9E389BBE9F68}"/>
              </a:ext>
            </a:extLst>
          </p:cNvPr>
          <p:cNvSpPr>
            <a:spLocks noGrp="1"/>
          </p:cNvSpPr>
          <p:nvPr>
            <p:ph type="sldNum" sz="quarter" idx="12"/>
          </p:nvPr>
        </p:nvSpPr>
        <p:spPr/>
        <p:txBody>
          <a:bodyPr/>
          <a:lstStyle/>
          <a:p>
            <a:fld id="{28F337F4-19F2-2645-A851-B43332B7D6D1}" type="slidenum">
              <a:rPr lang="en-US" smtClean="0"/>
              <a:t>61</a:t>
            </a:fld>
            <a:endParaRPr lang="en-US"/>
          </a:p>
        </p:txBody>
      </p:sp>
    </p:spTree>
    <p:extLst>
      <p:ext uri="{BB962C8B-B14F-4D97-AF65-F5344CB8AC3E}">
        <p14:creationId xmlns:p14="http://schemas.microsoft.com/office/powerpoint/2010/main" val="2263863773"/>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2D220B92-B2F2-E849-BE55-815568A83B31}"/>
              </a:ext>
            </a:extLst>
          </p:cNvPr>
          <p:cNvSpPr>
            <a:spLocks noGrp="1"/>
          </p:cNvSpPr>
          <p:nvPr>
            <p:ph type="title"/>
          </p:nvPr>
        </p:nvSpPr>
        <p:spPr bwMode="auto">
          <a:extLst>
            <a:ext uri="{909E8E84-426E-40dd-AFC4-6F175D3DCCD1}"/>
            <a:ext uri="{91240B29-F687-4f45-9708-019B960494DF}"/>
          </a:extLst>
        </p:spPr>
        <p:txBody>
          <a:bodyPr vert="horz" wrap="square" lIns="91440" tIns="45720" rIns="91440" bIns="45720" numCol="1" rtlCol="0" anchor="ctr" anchorCtr="0" compatLnSpc="1">
            <a:prstTxWarp prst="textNoShape">
              <a:avLst/>
            </a:prstTxWarp>
            <a:normAutofit/>
          </a:bodyPr>
          <a:lstStyle/>
          <a:p>
            <a:pPr eaLnBrk="1" hangingPunct="1">
              <a:defRPr/>
            </a:pPr>
            <a:r>
              <a:rPr lang="es-MX" sz="3700"/>
              <a:t>Steric stabilization: mixed steric and electric interactions</a:t>
            </a:r>
            <a:endParaRPr lang="en-US" sz="3700"/>
          </a:p>
        </p:txBody>
      </p:sp>
      <p:pic>
        <p:nvPicPr>
          <p:cNvPr id="50178" name="Picture 5" descr="escanear0030">
            <a:extLst>
              <a:ext uri="{FF2B5EF4-FFF2-40B4-BE49-F238E27FC236}">
                <a16:creationId xmlns:a16="http://schemas.microsoft.com/office/drawing/2014/main" id="{E7DB73E0-2A58-7E46-891F-9031C38BE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514600"/>
            <a:ext cx="67056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B11F8AFF-6CA5-0A4B-B475-05587ED10C09}"/>
              </a:ext>
            </a:extLst>
          </p:cNvPr>
          <p:cNvSpPr>
            <a:spLocks noGrp="1"/>
          </p:cNvSpPr>
          <p:nvPr>
            <p:ph type="dt" sz="half" idx="10"/>
          </p:nvPr>
        </p:nvSpPr>
        <p:spPr/>
        <p:txBody>
          <a:bodyPr/>
          <a:lstStyle/>
          <a:p>
            <a:fld id="{17045849-296B-3C49-99A6-3F4F78DCEBC2}" type="datetime1">
              <a:rPr lang="en-US" smtClean="0"/>
              <a:t>2/24/20</a:t>
            </a:fld>
            <a:endParaRPr lang="en-US"/>
          </a:p>
        </p:txBody>
      </p:sp>
      <p:sp>
        <p:nvSpPr>
          <p:cNvPr id="5" name="Slide Number Placeholder 4">
            <a:extLst>
              <a:ext uri="{FF2B5EF4-FFF2-40B4-BE49-F238E27FC236}">
                <a16:creationId xmlns:a16="http://schemas.microsoft.com/office/drawing/2014/main" id="{4061AA55-20D9-4C41-99BA-A233F299E098}"/>
              </a:ext>
            </a:extLst>
          </p:cNvPr>
          <p:cNvSpPr>
            <a:spLocks noGrp="1"/>
          </p:cNvSpPr>
          <p:nvPr>
            <p:ph type="sldNum" sz="quarter" idx="12"/>
          </p:nvPr>
        </p:nvSpPr>
        <p:spPr/>
        <p:txBody>
          <a:bodyPr/>
          <a:lstStyle/>
          <a:p>
            <a:fld id="{28F337F4-19F2-2645-A851-B43332B7D6D1}" type="slidenum">
              <a:rPr lang="en-US" smtClean="0"/>
              <a:t>62</a:t>
            </a:fld>
            <a:endParaRPr lang="en-US"/>
          </a:p>
        </p:txBody>
      </p:sp>
    </p:spTree>
    <p:extLst>
      <p:ext uri="{BB962C8B-B14F-4D97-AF65-F5344CB8AC3E}">
        <p14:creationId xmlns:p14="http://schemas.microsoft.com/office/powerpoint/2010/main" val="264986021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EB3F80BE-69BD-EF42-9BC9-D57FF8C4AE84}"/>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316AE6BE-B1EB-3944-95BB-5EF23FBE9768}" type="slidenum">
              <a:rPr lang="en-US" altLang="zh-TW">
                <a:solidFill>
                  <a:schemeClr val="tx1"/>
                </a:solidFill>
                <a:latin typeface="Garamond" panose="02020404030301010803" pitchFamily="18" charset="0"/>
                <a:ea typeface="DotumChe" panose="020B0609000101010101" pitchFamily="49" charset="-127"/>
              </a:rPr>
              <a:pPr eaLnBrk="1" hangingPunct="1"/>
              <a:t>7</a:t>
            </a:fld>
            <a:endParaRPr lang="en-US" altLang="zh-TW">
              <a:solidFill>
                <a:schemeClr val="tx1"/>
              </a:solidFill>
              <a:latin typeface="Garamond" panose="02020404030301010803" pitchFamily="18" charset="0"/>
              <a:ea typeface="DotumChe" panose="020B0609000101010101" pitchFamily="49" charset="-127"/>
            </a:endParaRPr>
          </a:p>
        </p:txBody>
      </p:sp>
      <p:sp>
        <p:nvSpPr>
          <p:cNvPr id="529412" name="Rectangle 4">
            <a:extLst>
              <a:ext uri="{FF2B5EF4-FFF2-40B4-BE49-F238E27FC236}">
                <a16:creationId xmlns:a16="http://schemas.microsoft.com/office/drawing/2014/main" id="{5D14D33E-E3E8-F04F-BAF1-5D87CD32EE1E}"/>
              </a:ext>
            </a:extLst>
          </p:cNvPr>
          <p:cNvSpPr>
            <a:spLocks noChangeArrowheads="1"/>
          </p:cNvSpPr>
          <p:nvPr/>
        </p:nvSpPr>
        <p:spPr bwMode="auto">
          <a:xfrm>
            <a:off x="1981200" y="113508"/>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algn="ctr" eaLnBrk="1" hangingPunct="1"/>
            <a:r>
              <a:rPr lang="en-US" altLang="zh-TW" sz="4400" dirty="0">
                <a:solidFill>
                  <a:srgbClr val="003399"/>
                </a:solidFill>
                <a:effectLst>
                  <a:outerShdw blurRad="38100" dist="38100" dir="2700000" algn="tl">
                    <a:srgbClr val="C0C0C0"/>
                  </a:outerShdw>
                </a:effectLst>
                <a:latin typeface="Comic Sans MS" panose="030F0902030302020204" pitchFamily="66" charset="0"/>
                <a:ea typeface="標楷體" pitchFamily="65" charset="-120"/>
              </a:rPr>
              <a:t>Surface Energy</a:t>
            </a:r>
          </a:p>
        </p:txBody>
      </p:sp>
      <p:sp>
        <p:nvSpPr>
          <p:cNvPr id="529413" name="Rectangle 5">
            <a:extLst>
              <a:ext uri="{FF2B5EF4-FFF2-40B4-BE49-F238E27FC236}">
                <a16:creationId xmlns:a16="http://schemas.microsoft.com/office/drawing/2014/main" id="{7F566F25-F16A-7546-A7AC-ABDDC6464AA7}"/>
              </a:ext>
            </a:extLst>
          </p:cNvPr>
          <p:cNvSpPr>
            <a:spLocks noChangeArrowheads="1"/>
          </p:cNvSpPr>
          <p:nvPr/>
        </p:nvSpPr>
        <p:spPr bwMode="auto">
          <a:xfrm>
            <a:off x="397565" y="1017969"/>
            <a:ext cx="11396870" cy="50998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lnSpc>
                <a:spcPct val="90000"/>
              </a:lnSpc>
              <a:spcBef>
                <a:spcPct val="20000"/>
              </a:spcBef>
              <a:buClr>
                <a:srgbClr val="FF3300"/>
              </a:buClr>
              <a:buFont typeface="Wingdings" pitchFamily="2" charset="2"/>
              <a:buNone/>
            </a:pPr>
            <a:r>
              <a:rPr lang="en-US" altLang="zh-TW" sz="2800" b="0" dirty="0">
                <a:solidFill>
                  <a:schemeClr val="tx1"/>
                </a:solidFill>
                <a:effectLst>
                  <a:outerShdw blurRad="38100" dist="38100" dir="2700000" algn="tl">
                    <a:srgbClr val="C0C0C0"/>
                  </a:outerShdw>
                </a:effectLst>
                <a:latin typeface="Comic Sans MS" panose="030F0902030302020204" pitchFamily="66" charset="0"/>
                <a:ea typeface="標楷體" pitchFamily="65" charset="-120"/>
              </a:rPr>
              <a:t>  </a:t>
            </a:r>
            <a:r>
              <a:rPr lang="en-US" altLang="zh-TW" sz="2800" b="0" dirty="0">
                <a:solidFill>
                  <a:schemeClr val="tx1"/>
                </a:solidFill>
                <a:effectLst>
                  <a:outerShdw blurRad="38100" dist="38100" dir="2700000" algn="tl">
                    <a:srgbClr val="C0C0C0"/>
                  </a:outerShdw>
                </a:effectLst>
                <a:latin typeface="+mj-lt"/>
                <a:ea typeface="標楷體" pitchFamily="65" charset="-120"/>
              </a:rPr>
              <a:t>This energy is defined as surface energy, </a:t>
            </a:r>
            <a:r>
              <a:rPr lang="en-US" altLang="zh-TW" sz="2800" b="0" dirty="0" err="1">
                <a:solidFill>
                  <a:schemeClr val="tx1"/>
                </a:solidFill>
                <a:effectLst>
                  <a:outerShdw blurRad="38100" dist="38100" dir="2700000" algn="tl">
                    <a:srgbClr val="C0C0C0"/>
                  </a:outerShdw>
                </a:effectLst>
                <a:latin typeface="+mj-lt"/>
                <a:ea typeface="標楷體" pitchFamily="65" charset="-120"/>
              </a:rPr>
              <a:t>γ</a:t>
            </a:r>
            <a:endParaRPr lang="en-US" altLang="zh-TW" sz="2800" b="0" dirty="0">
              <a:solidFill>
                <a:schemeClr val="tx1"/>
              </a:solidFill>
              <a:effectLst>
                <a:outerShdw blurRad="38100" dist="38100" dir="2700000" algn="tl">
                  <a:srgbClr val="C0C0C0"/>
                </a:outerShdw>
              </a:effectLst>
              <a:latin typeface="+mj-lt"/>
              <a:ea typeface="標楷體" pitchFamily="65" charset="-120"/>
            </a:endParaRPr>
          </a:p>
          <a:p>
            <a:pPr eaLnBrk="1" hangingPunct="1">
              <a:lnSpc>
                <a:spcPct val="90000"/>
              </a:lnSpc>
              <a:spcBef>
                <a:spcPct val="20000"/>
              </a:spcBef>
              <a:buClr>
                <a:srgbClr val="FF3300"/>
              </a:buClr>
              <a:buFont typeface="Wingdings" pitchFamily="2" charset="2"/>
              <a:buNone/>
            </a:pPr>
            <a:endParaRPr lang="en-US" altLang="zh-TW" sz="2800" b="0" dirty="0">
              <a:solidFill>
                <a:schemeClr val="tx1"/>
              </a:solidFill>
              <a:effectLst>
                <a:outerShdw blurRad="38100" dist="38100" dir="2700000" algn="tl">
                  <a:srgbClr val="C0C0C0"/>
                </a:outerShdw>
              </a:effectLst>
              <a:latin typeface="+mj-lt"/>
              <a:ea typeface="標楷體" pitchFamily="65" charset="-120"/>
            </a:endParaRPr>
          </a:p>
          <a:p>
            <a:pPr marL="2093912" lvl="4" indent="0" eaLnBrk="1" hangingPunct="1">
              <a:lnSpc>
                <a:spcPct val="90000"/>
              </a:lnSpc>
              <a:spcBef>
                <a:spcPct val="20000"/>
              </a:spcBef>
              <a:buClr>
                <a:srgbClr val="FF3300"/>
              </a:buClr>
            </a:pPr>
            <a:r>
              <a:rPr lang="en-US" altLang="zh-TW" sz="2800" b="0" dirty="0">
                <a:solidFill>
                  <a:schemeClr val="tx1"/>
                </a:solidFill>
                <a:effectLst>
                  <a:outerShdw blurRad="38100" dist="38100" dir="2700000" algn="tl">
                    <a:srgbClr val="C0C0C0"/>
                  </a:outerShdw>
                </a:effectLst>
                <a:latin typeface="+mj-lt"/>
                <a:ea typeface="標楷體" pitchFamily="65" charset="-120"/>
              </a:rPr>
              <a:t>               </a:t>
            </a:r>
            <a:r>
              <a:rPr lang="en-US" altLang="zh-TW" sz="2800" b="0" dirty="0" err="1">
                <a:solidFill>
                  <a:schemeClr val="tx1"/>
                </a:solidFill>
                <a:effectLst>
                  <a:outerShdw blurRad="38100" dist="38100" dir="2700000" algn="tl">
                    <a:srgbClr val="C0C0C0"/>
                  </a:outerShdw>
                </a:effectLst>
                <a:latin typeface="+mj-lt"/>
                <a:ea typeface="標楷體" pitchFamily="65" charset="-120"/>
              </a:rPr>
              <a:t>γ</a:t>
            </a:r>
            <a:r>
              <a:rPr lang="en-US" altLang="zh-TW" sz="2800" b="0" dirty="0">
                <a:solidFill>
                  <a:schemeClr val="tx1"/>
                </a:solidFill>
                <a:effectLst>
                  <a:outerShdw blurRad="38100" dist="38100" dir="2700000" algn="tl">
                    <a:srgbClr val="C0C0C0"/>
                  </a:outerShdw>
                </a:effectLst>
                <a:latin typeface="+mj-lt"/>
                <a:ea typeface="標楷體" pitchFamily="65" charset="-120"/>
              </a:rPr>
              <a:t> = </a:t>
            </a:r>
            <a:r>
              <a:rPr lang="en-US" altLang="zh-TW" sz="2800" b="0" dirty="0" err="1">
                <a:solidFill>
                  <a:schemeClr val="tx1"/>
                </a:solidFill>
                <a:effectLst>
                  <a:outerShdw blurRad="38100" dist="38100" dir="2700000" algn="tl">
                    <a:srgbClr val="C0C0C0"/>
                  </a:outerShdw>
                </a:effectLst>
                <a:latin typeface="+mj-lt"/>
                <a:ea typeface="標楷體" pitchFamily="65" charset="-120"/>
              </a:rPr>
              <a:t>N</a:t>
            </a:r>
            <a:r>
              <a:rPr lang="en-US" altLang="zh-TW" sz="2800" b="0" baseline="-25000" dirty="0" err="1">
                <a:solidFill>
                  <a:schemeClr val="tx1"/>
                </a:solidFill>
                <a:effectLst>
                  <a:outerShdw blurRad="38100" dist="38100" dir="2700000" algn="tl">
                    <a:srgbClr val="C0C0C0"/>
                  </a:outerShdw>
                </a:effectLst>
                <a:latin typeface="+mj-lt"/>
                <a:ea typeface="標楷體" pitchFamily="65" charset="-120"/>
              </a:rPr>
              <a:t>b</a:t>
            </a:r>
            <a:r>
              <a:rPr lang="en-US" altLang="zh-TW" sz="2800" b="0" baseline="-25000" dirty="0">
                <a:solidFill>
                  <a:schemeClr val="tx1"/>
                </a:solidFill>
                <a:effectLst>
                  <a:outerShdw blurRad="38100" dist="38100" dir="2700000" algn="tl">
                    <a:srgbClr val="C0C0C0"/>
                  </a:outerShdw>
                </a:effectLst>
                <a:latin typeface="+mj-lt"/>
                <a:ea typeface="標楷體" pitchFamily="65" charset="-120"/>
              </a:rPr>
              <a:t> </a:t>
            </a:r>
            <a:r>
              <a:rPr lang="en-US" altLang="zh-TW" sz="2800" b="0" dirty="0" err="1">
                <a:solidFill>
                  <a:schemeClr val="tx1"/>
                </a:solidFill>
                <a:effectLst>
                  <a:outerShdw blurRad="38100" dist="38100" dir="2700000" algn="tl">
                    <a:srgbClr val="C0C0C0"/>
                  </a:outerShdw>
                </a:effectLst>
                <a:latin typeface="+mj-lt"/>
                <a:ea typeface="標楷體" pitchFamily="65" charset="-120"/>
              </a:rPr>
              <a:t>ε</a:t>
            </a:r>
            <a:r>
              <a:rPr lang="en-US" altLang="zh-TW" sz="2800" b="0" dirty="0">
                <a:solidFill>
                  <a:schemeClr val="tx1"/>
                </a:solidFill>
                <a:effectLst>
                  <a:outerShdw blurRad="38100" dist="38100" dir="2700000" algn="tl">
                    <a:srgbClr val="C0C0C0"/>
                  </a:outerShdw>
                </a:effectLst>
                <a:latin typeface="+mj-lt"/>
                <a:ea typeface="標楷體" pitchFamily="65" charset="-120"/>
              </a:rPr>
              <a:t> </a:t>
            </a:r>
            <a:r>
              <a:rPr lang="en-US" altLang="zh-TW" sz="2800" b="0" dirty="0" err="1">
                <a:solidFill>
                  <a:schemeClr val="tx1"/>
                </a:solidFill>
                <a:effectLst>
                  <a:outerShdw blurRad="38100" dist="38100" dir="2700000" algn="tl">
                    <a:srgbClr val="C0C0C0"/>
                  </a:outerShdw>
                </a:effectLst>
                <a:latin typeface="+mj-lt"/>
                <a:ea typeface="標楷體" pitchFamily="65" charset="-120"/>
              </a:rPr>
              <a:t>ρ</a:t>
            </a:r>
            <a:r>
              <a:rPr lang="en-US" altLang="zh-TW" sz="2800" b="0" baseline="-25000" dirty="0" err="1">
                <a:solidFill>
                  <a:schemeClr val="tx1"/>
                </a:solidFill>
                <a:effectLst>
                  <a:outerShdw blurRad="38100" dist="38100" dir="2700000" algn="tl">
                    <a:srgbClr val="C0C0C0"/>
                  </a:outerShdw>
                </a:effectLst>
                <a:latin typeface="+mj-lt"/>
                <a:ea typeface="標楷體" pitchFamily="65" charset="-120"/>
              </a:rPr>
              <a:t>a</a:t>
            </a:r>
            <a:r>
              <a:rPr lang="en-US" altLang="zh-TW" sz="2800" b="0" dirty="0">
                <a:solidFill>
                  <a:schemeClr val="tx1"/>
                </a:solidFill>
                <a:effectLst>
                  <a:outerShdw blurRad="38100" dist="38100" dir="2700000" algn="tl">
                    <a:srgbClr val="C0C0C0"/>
                  </a:outerShdw>
                </a:effectLst>
                <a:latin typeface="+mj-lt"/>
                <a:ea typeface="標楷體" pitchFamily="65" charset="-120"/>
              </a:rPr>
              <a:t> /2 = (</a:t>
            </a:r>
            <a:r>
              <a:rPr lang="en-US" altLang="zh-TW" sz="2800" b="0" dirty="0">
                <a:solidFill>
                  <a:schemeClr val="tx1"/>
                </a:solidFill>
                <a:effectLst>
                  <a:outerShdw blurRad="38100" dist="38100" dir="2700000" algn="tl">
                    <a:srgbClr val="C0C0C0"/>
                  </a:outerShdw>
                </a:effectLst>
                <a:latin typeface="+mj-lt"/>
                <a:cs typeface="Arial" panose="020B0604020202020204" pitchFamily="34" charset="0"/>
              </a:rPr>
              <a:t>∂G/ ∂A)</a:t>
            </a:r>
            <a:r>
              <a:rPr lang="en-US" altLang="zh-TW" sz="2800" b="0" baseline="-25000" dirty="0" err="1">
                <a:solidFill>
                  <a:schemeClr val="tx1"/>
                </a:solidFill>
                <a:effectLst>
                  <a:outerShdw blurRad="38100" dist="38100" dir="2700000" algn="tl">
                    <a:srgbClr val="C0C0C0"/>
                  </a:outerShdw>
                </a:effectLst>
                <a:latin typeface="+mj-lt"/>
                <a:cs typeface="Arial" panose="020B0604020202020204" pitchFamily="34" charset="0"/>
              </a:rPr>
              <a:t>ni</a:t>
            </a:r>
            <a:r>
              <a:rPr lang="en-US" altLang="zh-TW" sz="2800" b="0" baseline="-25000" dirty="0">
                <a:solidFill>
                  <a:schemeClr val="tx1"/>
                </a:solidFill>
                <a:effectLst>
                  <a:outerShdw blurRad="38100" dist="38100" dir="2700000" algn="tl">
                    <a:srgbClr val="C0C0C0"/>
                  </a:outerShdw>
                </a:effectLst>
                <a:latin typeface="+mj-lt"/>
                <a:cs typeface="Arial" panose="020B0604020202020204" pitchFamily="34" charset="0"/>
              </a:rPr>
              <a:t>, T, P</a:t>
            </a:r>
          </a:p>
          <a:p>
            <a:pPr marL="2093912" lvl="4" indent="0" eaLnBrk="1" hangingPunct="1">
              <a:lnSpc>
                <a:spcPct val="90000"/>
              </a:lnSpc>
              <a:spcBef>
                <a:spcPct val="20000"/>
              </a:spcBef>
              <a:buClr>
                <a:srgbClr val="FF3300"/>
              </a:buClr>
            </a:pPr>
            <a:r>
              <a:rPr lang="en-US" altLang="zh-TW" sz="2800" b="0" dirty="0">
                <a:solidFill>
                  <a:schemeClr val="tx1"/>
                </a:solidFill>
                <a:effectLst>
                  <a:outerShdw blurRad="38100" dist="38100" dir="2700000" algn="tl">
                    <a:srgbClr val="C0C0C0"/>
                  </a:outerShdw>
                </a:effectLst>
                <a:latin typeface="+mj-lt"/>
                <a:ea typeface="標楷體" pitchFamily="65" charset="-120"/>
              </a:rPr>
              <a:t>                          </a:t>
            </a:r>
          </a:p>
          <a:p>
            <a:pPr marL="981075" indent="-601663" eaLnBrk="1" hangingPunct="1">
              <a:lnSpc>
                <a:spcPct val="90000"/>
              </a:lnSpc>
              <a:spcBef>
                <a:spcPct val="20000"/>
              </a:spcBef>
              <a:buClr>
                <a:srgbClr val="FF3300"/>
              </a:buClr>
              <a:buFont typeface="Wingdings" pitchFamily="2" charset="2"/>
              <a:buChar char="ü"/>
            </a:pPr>
            <a:r>
              <a:rPr lang="en-US" altLang="zh-TW" sz="2800" b="0" dirty="0" err="1">
                <a:solidFill>
                  <a:schemeClr val="tx1"/>
                </a:solidFill>
                <a:effectLst>
                  <a:outerShdw blurRad="38100" dist="38100" dir="2700000" algn="tl">
                    <a:srgbClr val="C0C0C0"/>
                  </a:outerShdw>
                </a:effectLst>
                <a:latin typeface="+mj-lt"/>
                <a:ea typeface="標楷體" pitchFamily="65" charset="-120"/>
              </a:rPr>
              <a:t>N</a:t>
            </a:r>
            <a:r>
              <a:rPr lang="en-US" altLang="zh-TW" sz="2800" b="0" baseline="-25000" dirty="0" err="1">
                <a:solidFill>
                  <a:schemeClr val="tx1"/>
                </a:solidFill>
                <a:effectLst>
                  <a:outerShdw blurRad="38100" dist="38100" dir="2700000" algn="tl">
                    <a:srgbClr val="C0C0C0"/>
                  </a:outerShdw>
                </a:effectLst>
                <a:latin typeface="+mj-lt"/>
                <a:ea typeface="標楷體" pitchFamily="65" charset="-120"/>
              </a:rPr>
              <a:t>b</a:t>
            </a:r>
            <a:r>
              <a:rPr lang="en-US" altLang="zh-TW" sz="2800" b="0" dirty="0">
                <a:solidFill>
                  <a:schemeClr val="tx1"/>
                </a:solidFill>
                <a:effectLst>
                  <a:outerShdw blurRad="38100" dist="38100" dir="2700000" algn="tl">
                    <a:srgbClr val="C0C0C0"/>
                  </a:outerShdw>
                </a:effectLst>
                <a:latin typeface="+mj-lt"/>
                <a:ea typeface="標楷體" pitchFamily="65" charset="-120"/>
              </a:rPr>
              <a:t>: number of broken bonds</a:t>
            </a:r>
          </a:p>
          <a:p>
            <a:pPr marL="981075" indent="-601663" eaLnBrk="1" hangingPunct="1">
              <a:lnSpc>
                <a:spcPct val="90000"/>
              </a:lnSpc>
              <a:spcBef>
                <a:spcPct val="20000"/>
              </a:spcBef>
              <a:buClr>
                <a:srgbClr val="FF3300"/>
              </a:buClr>
              <a:buFont typeface="Wingdings" pitchFamily="2" charset="2"/>
              <a:buChar char="ü"/>
            </a:pPr>
            <a:endParaRPr lang="en-US" altLang="zh-TW" sz="2800" b="0" dirty="0">
              <a:solidFill>
                <a:schemeClr val="tx1"/>
              </a:solidFill>
              <a:effectLst>
                <a:outerShdw blurRad="38100" dist="38100" dir="2700000" algn="tl">
                  <a:srgbClr val="C0C0C0"/>
                </a:outerShdw>
              </a:effectLst>
              <a:latin typeface="+mj-lt"/>
              <a:ea typeface="標楷體" pitchFamily="65" charset="-120"/>
            </a:endParaRPr>
          </a:p>
          <a:p>
            <a:pPr marL="981075" indent="-601663" eaLnBrk="1" hangingPunct="1">
              <a:lnSpc>
                <a:spcPct val="90000"/>
              </a:lnSpc>
              <a:spcBef>
                <a:spcPct val="20000"/>
              </a:spcBef>
              <a:buClr>
                <a:srgbClr val="FF3300"/>
              </a:buClr>
              <a:buFont typeface="Wingdings" pitchFamily="2" charset="2"/>
              <a:buChar char="ü"/>
            </a:pPr>
            <a:r>
              <a:rPr lang="en-US" altLang="zh-TW" sz="2800" b="0" dirty="0">
                <a:solidFill>
                  <a:schemeClr val="tx1"/>
                </a:solidFill>
                <a:effectLst>
                  <a:outerShdw blurRad="38100" dist="38100" dir="2700000" algn="tl">
                    <a:srgbClr val="C0C0C0"/>
                  </a:outerShdw>
                </a:effectLst>
                <a:latin typeface="+mj-lt"/>
                <a:ea typeface="標楷體" pitchFamily="65" charset="-120"/>
              </a:rPr>
              <a:t> </a:t>
            </a:r>
            <a:r>
              <a:rPr lang="en-US" altLang="zh-TW" sz="2800" b="0" dirty="0" err="1">
                <a:solidFill>
                  <a:schemeClr val="tx1"/>
                </a:solidFill>
                <a:effectLst>
                  <a:outerShdw blurRad="38100" dist="38100" dir="2700000" algn="tl">
                    <a:srgbClr val="C0C0C0"/>
                  </a:outerShdw>
                </a:effectLst>
                <a:latin typeface="+mj-lt"/>
                <a:ea typeface="標楷體" pitchFamily="65" charset="-120"/>
              </a:rPr>
              <a:t>ε</a:t>
            </a:r>
            <a:r>
              <a:rPr lang="en-US" altLang="zh-TW" sz="2800" b="0" dirty="0">
                <a:solidFill>
                  <a:schemeClr val="tx1"/>
                </a:solidFill>
                <a:effectLst>
                  <a:outerShdw blurRad="38100" dist="38100" dir="2700000" algn="tl">
                    <a:srgbClr val="C0C0C0"/>
                  </a:outerShdw>
                </a:effectLst>
                <a:latin typeface="+mj-lt"/>
                <a:ea typeface="標楷體" pitchFamily="65" charset="-120"/>
              </a:rPr>
              <a:t>: bond strength</a:t>
            </a:r>
          </a:p>
          <a:p>
            <a:pPr marL="981075" indent="-601663" eaLnBrk="1" hangingPunct="1">
              <a:lnSpc>
                <a:spcPct val="90000"/>
              </a:lnSpc>
              <a:spcBef>
                <a:spcPct val="20000"/>
              </a:spcBef>
              <a:buClr>
                <a:srgbClr val="FF3300"/>
              </a:buClr>
              <a:buFont typeface="Wingdings" pitchFamily="2" charset="2"/>
              <a:buChar char="ü"/>
            </a:pPr>
            <a:endParaRPr lang="en-US" altLang="zh-TW" sz="2800" b="0" dirty="0">
              <a:solidFill>
                <a:schemeClr val="tx1"/>
              </a:solidFill>
              <a:effectLst>
                <a:outerShdw blurRad="38100" dist="38100" dir="2700000" algn="tl">
                  <a:srgbClr val="C0C0C0"/>
                </a:outerShdw>
              </a:effectLst>
              <a:latin typeface="+mj-lt"/>
              <a:ea typeface="標楷體" pitchFamily="65" charset="-120"/>
            </a:endParaRPr>
          </a:p>
          <a:p>
            <a:pPr marL="981075" indent="-601663" eaLnBrk="1" hangingPunct="1">
              <a:lnSpc>
                <a:spcPct val="90000"/>
              </a:lnSpc>
              <a:spcBef>
                <a:spcPct val="20000"/>
              </a:spcBef>
              <a:buClr>
                <a:srgbClr val="FF3300"/>
              </a:buClr>
              <a:buFont typeface="Wingdings" pitchFamily="2" charset="2"/>
              <a:buChar char="ü"/>
            </a:pPr>
            <a:r>
              <a:rPr lang="en-US" altLang="zh-TW" sz="2800" b="0" dirty="0" err="1">
                <a:solidFill>
                  <a:schemeClr val="tx1"/>
                </a:solidFill>
                <a:effectLst>
                  <a:outerShdw blurRad="38100" dist="38100" dir="2700000" algn="tl">
                    <a:srgbClr val="C0C0C0"/>
                  </a:outerShdw>
                </a:effectLst>
                <a:latin typeface="+mj-lt"/>
                <a:ea typeface="標楷體" pitchFamily="65" charset="-120"/>
              </a:rPr>
              <a:t>ρ</a:t>
            </a:r>
            <a:r>
              <a:rPr lang="en-US" altLang="zh-TW" sz="2800" b="0" baseline="-25000" dirty="0" err="1">
                <a:solidFill>
                  <a:schemeClr val="tx1"/>
                </a:solidFill>
                <a:effectLst>
                  <a:outerShdw blurRad="38100" dist="38100" dir="2700000" algn="tl">
                    <a:srgbClr val="C0C0C0"/>
                  </a:outerShdw>
                </a:effectLst>
                <a:latin typeface="+mj-lt"/>
                <a:ea typeface="標楷體" pitchFamily="65" charset="-120"/>
              </a:rPr>
              <a:t>a</a:t>
            </a:r>
            <a:r>
              <a:rPr lang="en-US" altLang="zh-TW" sz="2800" b="0" dirty="0">
                <a:solidFill>
                  <a:schemeClr val="tx1"/>
                </a:solidFill>
                <a:effectLst>
                  <a:outerShdw blurRad="38100" dist="38100" dir="2700000" algn="tl">
                    <a:srgbClr val="C0C0C0"/>
                  </a:outerShdw>
                </a:effectLst>
                <a:latin typeface="+mj-lt"/>
                <a:ea typeface="標楷體" pitchFamily="65" charset="-120"/>
              </a:rPr>
              <a:t> = number of atoms or molecules per unit surface area density</a:t>
            </a:r>
          </a:p>
          <a:p>
            <a:pPr marL="981075" indent="-601663" eaLnBrk="1" hangingPunct="1">
              <a:lnSpc>
                <a:spcPct val="90000"/>
              </a:lnSpc>
              <a:spcBef>
                <a:spcPct val="20000"/>
              </a:spcBef>
              <a:buClr>
                <a:srgbClr val="FF3300"/>
              </a:buClr>
            </a:pPr>
            <a:endParaRPr lang="en-US" altLang="zh-TW" sz="2800" b="0" dirty="0">
              <a:solidFill>
                <a:schemeClr val="tx1"/>
              </a:solidFill>
              <a:effectLst>
                <a:outerShdw blurRad="38100" dist="38100" dir="2700000" algn="tl">
                  <a:srgbClr val="C0C0C0"/>
                </a:outerShdw>
              </a:effectLst>
              <a:latin typeface="+mj-lt"/>
              <a:ea typeface="標楷體" pitchFamily="65" charset="-120"/>
            </a:endParaRPr>
          </a:p>
          <a:p>
            <a:pPr marL="981075" indent="-601663" eaLnBrk="1" hangingPunct="1">
              <a:lnSpc>
                <a:spcPct val="90000"/>
              </a:lnSpc>
              <a:spcBef>
                <a:spcPct val="20000"/>
              </a:spcBef>
              <a:buClr>
                <a:srgbClr val="FF3300"/>
              </a:buClr>
              <a:buFont typeface="Wingdings" pitchFamily="2" charset="2"/>
              <a:buChar char="ü"/>
            </a:pPr>
            <a:r>
              <a:rPr lang="en-US" altLang="zh-TW" sz="2800" b="0" dirty="0">
                <a:solidFill>
                  <a:schemeClr val="tx1"/>
                </a:solidFill>
                <a:effectLst>
                  <a:outerShdw blurRad="38100" dist="38100" dir="2700000" algn="tl">
                    <a:srgbClr val="C0C0C0"/>
                  </a:outerShdw>
                </a:effectLst>
                <a:latin typeface="+mj-lt"/>
                <a:ea typeface="標楷體" pitchFamily="65" charset="-120"/>
              </a:rPr>
              <a:t>The above equation is very crude model and does not account for interactions between higher order neighbors.</a:t>
            </a:r>
          </a:p>
          <a:p>
            <a:pPr eaLnBrk="1" hangingPunct="1">
              <a:lnSpc>
                <a:spcPct val="90000"/>
              </a:lnSpc>
              <a:spcBef>
                <a:spcPct val="20000"/>
              </a:spcBef>
              <a:buClr>
                <a:srgbClr val="FF3300"/>
              </a:buClr>
              <a:buFont typeface="Wingdings" pitchFamily="2" charset="2"/>
              <a:buChar char="ü"/>
            </a:pPr>
            <a:endParaRPr lang="en-US" altLang="zh-TW" sz="2800" b="0" dirty="0">
              <a:solidFill>
                <a:schemeClr val="tx1"/>
              </a:solidFill>
              <a:effectLst>
                <a:outerShdw blurRad="38100" dist="38100" dir="2700000" algn="tl">
                  <a:srgbClr val="C0C0C0"/>
                </a:outerShdw>
              </a:effectLst>
              <a:latin typeface="Comic Sans MS" panose="030F0902030302020204" pitchFamily="66" charset="0"/>
              <a:ea typeface="標楷體" pitchFamily="65" charset="-120"/>
            </a:endParaRPr>
          </a:p>
        </p:txBody>
      </p:sp>
      <p:sp>
        <p:nvSpPr>
          <p:cNvPr id="3" name="Date Placeholder 2">
            <a:extLst>
              <a:ext uri="{FF2B5EF4-FFF2-40B4-BE49-F238E27FC236}">
                <a16:creationId xmlns:a16="http://schemas.microsoft.com/office/drawing/2014/main" id="{A060C1DE-2BAC-0E45-9208-5EFF46346487}"/>
              </a:ext>
            </a:extLst>
          </p:cNvPr>
          <p:cNvSpPr>
            <a:spLocks noGrp="1"/>
          </p:cNvSpPr>
          <p:nvPr>
            <p:ph type="dt" sz="half" idx="10"/>
          </p:nvPr>
        </p:nvSpPr>
        <p:spPr/>
        <p:txBody>
          <a:bodyPr/>
          <a:lstStyle/>
          <a:p>
            <a:fld id="{B8F1A306-E33E-9448-B987-DCC0E3E61F35}" type="datetime1">
              <a:rPr lang="en-US" smtClean="0"/>
              <a:t>2/24/20</a:t>
            </a:fld>
            <a:endParaRPr lang="en-US"/>
          </a:p>
        </p:txBody>
      </p:sp>
      <p:sp>
        <p:nvSpPr>
          <p:cNvPr id="5" name="Rectangle 4">
            <a:extLst>
              <a:ext uri="{FF2B5EF4-FFF2-40B4-BE49-F238E27FC236}">
                <a16:creationId xmlns:a16="http://schemas.microsoft.com/office/drawing/2014/main" id="{A58568DF-B048-A040-A15B-8AF20C6C6714}"/>
              </a:ext>
            </a:extLst>
          </p:cNvPr>
          <p:cNvSpPr/>
          <p:nvPr/>
        </p:nvSpPr>
        <p:spPr>
          <a:xfrm>
            <a:off x="5901876" y="3244334"/>
            <a:ext cx="388248" cy="369332"/>
          </a:xfrm>
          <a:prstGeom prst="rect">
            <a:avLst/>
          </a:prstGeom>
        </p:spPr>
        <p:txBody>
          <a:bodyPr wrap="none">
            <a:spAutoFit/>
          </a:bodyPr>
          <a:lstStyle/>
          <a:p>
            <a:r>
              <a:rPr lang="en-US">
                <a:latin typeface="Symbol" pitchFamily="2" charset="2"/>
              </a:rPr>
              <a:t>g</a:t>
            </a:r>
            <a:r>
              <a:rPr lang="en-US" baseline="-25000"/>
              <a:t>la</a:t>
            </a:r>
            <a:endParaRPr lang="en-US"/>
          </a:p>
        </p:txBody>
      </p:sp>
    </p:spTree>
    <p:extLst>
      <p:ext uri="{BB962C8B-B14F-4D97-AF65-F5344CB8AC3E}">
        <p14:creationId xmlns:p14="http://schemas.microsoft.com/office/powerpoint/2010/main" val="815288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51024B37-097B-7643-AC70-6A4D89120DA3}"/>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AD112265-4A70-C34B-99C8-48E106EE20C7}" type="slidenum">
              <a:rPr lang="en-US" altLang="zh-TW">
                <a:solidFill>
                  <a:schemeClr val="tx1"/>
                </a:solidFill>
                <a:latin typeface="Garamond" panose="02020404030301010803" pitchFamily="18" charset="0"/>
                <a:ea typeface="DotumChe" panose="020B0609000101010101" pitchFamily="49" charset="-127"/>
              </a:rPr>
              <a:pPr eaLnBrk="1" hangingPunct="1"/>
              <a:t>8</a:t>
            </a:fld>
            <a:endParaRPr lang="en-US" altLang="zh-TW">
              <a:solidFill>
                <a:schemeClr val="tx1"/>
              </a:solidFill>
              <a:latin typeface="Garamond" panose="02020404030301010803" pitchFamily="18" charset="0"/>
              <a:ea typeface="DotumChe" panose="020B0609000101010101" pitchFamily="49" charset="-127"/>
            </a:endParaRPr>
          </a:p>
        </p:txBody>
      </p:sp>
      <p:sp>
        <p:nvSpPr>
          <p:cNvPr id="434181" name="Rectangle 5">
            <a:extLst>
              <a:ext uri="{FF2B5EF4-FFF2-40B4-BE49-F238E27FC236}">
                <a16:creationId xmlns:a16="http://schemas.microsoft.com/office/drawing/2014/main" id="{F214C44D-59EF-0D49-BB71-60C3565D9618}"/>
              </a:ext>
            </a:extLst>
          </p:cNvPr>
          <p:cNvSpPr>
            <a:spLocks noGrp="1" noChangeArrowheads="1"/>
          </p:cNvSpPr>
          <p:nvPr>
            <p:ph type="title"/>
          </p:nvPr>
        </p:nvSpPr>
        <p:spPr/>
        <p:txBody>
          <a:bodyPr/>
          <a:lstStyle/>
          <a:p>
            <a:pPr eaLnBrk="1" hangingPunct="1">
              <a:defRPr/>
            </a:pPr>
            <a:endParaRPr lang="en-US"/>
          </a:p>
        </p:txBody>
      </p:sp>
      <p:pic>
        <p:nvPicPr>
          <p:cNvPr id="22531" name="Picture 4" descr="Fig2-3">
            <a:extLst>
              <a:ext uri="{FF2B5EF4-FFF2-40B4-BE49-F238E27FC236}">
                <a16:creationId xmlns:a16="http://schemas.microsoft.com/office/drawing/2014/main" id="{DA5384D1-2FB1-0941-89EB-651BE76A3FD3}"/>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2208213" y="2060575"/>
            <a:ext cx="8058150"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182" name="Oval 6">
            <a:extLst>
              <a:ext uri="{FF2B5EF4-FFF2-40B4-BE49-F238E27FC236}">
                <a16:creationId xmlns:a16="http://schemas.microsoft.com/office/drawing/2014/main" id="{7539CC6B-5E11-9846-BCBC-810526369EF1}"/>
              </a:ext>
            </a:extLst>
          </p:cNvPr>
          <p:cNvSpPr>
            <a:spLocks noChangeArrowheads="1"/>
          </p:cNvSpPr>
          <p:nvPr/>
        </p:nvSpPr>
        <p:spPr bwMode="auto">
          <a:xfrm>
            <a:off x="8401051" y="4221164"/>
            <a:ext cx="142875" cy="71437"/>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新細明體" charset="0"/>
              <a:cs typeface="新細明體" charset="0"/>
            </a:endParaRPr>
          </a:p>
        </p:txBody>
      </p:sp>
      <p:sp>
        <p:nvSpPr>
          <p:cNvPr id="3" name="Date Placeholder 2">
            <a:extLst>
              <a:ext uri="{FF2B5EF4-FFF2-40B4-BE49-F238E27FC236}">
                <a16:creationId xmlns:a16="http://schemas.microsoft.com/office/drawing/2014/main" id="{820F1F66-F1C1-9B47-8DB2-BACD343C93CE}"/>
              </a:ext>
            </a:extLst>
          </p:cNvPr>
          <p:cNvSpPr>
            <a:spLocks noGrp="1"/>
          </p:cNvSpPr>
          <p:nvPr>
            <p:ph type="dt" sz="half" idx="10"/>
          </p:nvPr>
        </p:nvSpPr>
        <p:spPr/>
        <p:txBody>
          <a:bodyPr/>
          <a:lstStyle/>
          <a:p>
            <a:fld id="{8D68855A-F82A-CB43-92BF-F99D5E2CA29F}" type="datetime1">
              <a:rPr lang="en-US" smtClean="0"/>
              <a:t>2/24/20</a:t>
            </a:fld>
            <a:endParaRPr lang="en-US"/>
          </a:p>
        </p:txBody>
      </p:sp>
    </p:spTree>
    <p:extLst>
      <p:ext uri="{BB962C8B-B14F-4D97-AF65-F5344CB8AC3E}">
        <p14:creationId xmlns:p14="http://schemas.microsoft.com/office/powerpoint/2010/main" val="4242044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2A43C50A-C699-9544-94BD-189E54629A3E}"/>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eaLnBrk="1" hangingPunct="1"/>
            <a:fld id="{CB51953A-4678-634E-932E-C80AFB440F46}" type="slidenum">
              <a:rPr lang="en-US" altLang="zh-TW">
                <a:solidFill>
                  <a:schemeClr val="tx1"/>
                </a:solidFill>
                <a:latin typeface="Garamond" panose="02020404030301010803" pitchFamily="18" charset="0"/>
                <a:ea typeface="DotumChe" panose="020B0609000101010101" pitchFamily="49" charset="-127"/>
              </a:rPr>
              <a:pPr eaLnBrk="1" hangingPunct="1"/>
              <a:t>9</a:t>
            </a:fld>
            <a:endParaRPr lang="en-US" altLang="zh-TW">
              <a:solidFill>
                <a:schemeClr val="tx1"/>
              </a:solidFill>
              <a:latin typeface="Garamond" panose="02020404030301010803" pitchFamily="18" charset="0"/>
              <a:ea typeface="DotumChe" panose="020B0609000101010101" pitchFamily="49" charset="-127"/>
            </a:endParaRPr>
          </a:p>
        </p:txBody>
      </p:sp>
      <p:sp>
        <p:nvSpPr>
          <p:cNvPr id="530436" name="Rectangle 4">
            <a:extLst>
              <a:ext uri="{FF2B5EF4-FFF2-40B4-BE49-F238E27FC236}">
                <a16:creationId xmlns:a16="http://schemas.microsoft.com/office/drawing/2014/main" id="{3FC853F0-BADA-4F4D-80E4-DA573551ABC2}"/>
              </a:ext>
            </a:extLst>
          </p:cNvPr>
          <p:cNvSpPr>
            <a:spLocks noChangeArrowheads="1"/>
          </p:cNvSpPr>
          <p:nvPr/>
        </p:nvSpPr>
        <p:spPr bwMode="auto">
          <a:xfrm>
            <a:off x="1941443" y="-46382"/>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algn="ctr" eaLnBrk="1" hangingPunct="1"/>
            <a:r>
              <a:rPr lang="en-US" altLang="zh-TW" sz="4400" dirty="0">
                <a:solidFill>
                  <a:srgbClr val="003399"/>
                </a:solidFill>
                <a:effectLst>
                  <a:outerShdw blurRad="38100" dist="38100" dir="2700000" algn="tl">
                    <a:srgbClr val="C0C0C0"/>
                  </a:outerShdw>
                </a:effectLst>
                <a:latin typeface="Comic Sans MS" panose="030F0902030302020204" pitchFamily="66" charset="0"/>
                <a:ea typeface="標楷體" pitchFamily="65" charset="-120"/>
              </a:rPr>
              <a:t>Surface Energy</a:t>
            </a:r>
          </a:p>
        </p:txBody>
      </p:sp>
      <p:sp>
        <p:nvSpPr>
          <p:cNvPr id="530437" name="Rectangle 5">
            <a:extLst>
              <a:ext uri="{FF2B5EF4-FFF2-40B4-BE49-F238E27FC236}">
                <a16:creationId xmlns:a16="http://schemas.microsoft.com/office/drawing/2014/main" id="{2A872A98-7126-FB4F-A343-2F0637FB1D4E}"/>
              </a:ext>
            </a:extLst>
          </p:cNvPr>
          <p:cNvSpPr>
            <a:spLocks noChangeArrowheads="1"/>
          </p:cNvSpPr>
          <p:nvPr/>
        </p:nvSpPr>
        <p:spPr bwMode="auto">
          <a:xfrm>
            <a:off x="424071" y="1006475"/>
            <a:ext cx="11622156" cy="5714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defRPr kumimoji="1" sz="2400" b="1">
                <a:solidFill>
                  <a:srgbClr val="FF3300"/>
                </a:solidFill>
                <a:latin typeface="Arial" panose="020B0604020202020204" pitchFamily="34" charset="0"/>
                <a:ea typeface="新細明體" panose="02020500000000000000" pitchFamily="18" charset="-120"/>
              </a:defRPr>
            </a:lvl1pPr>
            <a:lvl2pPr marL="742950" indent="-285750" eaLnBrk="0" hangingPunct="0">
              <a:defRPr kumimoji="1" sz="2400" b="1">
                <a:solidFill>
                  <a:srgbClr val="FF3300"/>
                </a:solidFill>
                <a:latin typeface="Arial" panose="020B0604020202020204" pitchFamily="34" charset="0"/>
                <a:ea typeface="新細明體" panose="02020500000000000000" pitchFamily="18" charset="-120"/>
              </a:defRPr>
            </a:lvl2pPr>
            <a:lvl3pPr marL="1143000" indent="-228600" eaLnBrk="0" hangingPunct="0">
              <a:defRPr kumimoji="1" sz="2400" b="1">
                <a:solidFill>
                  <a:srgbClr val="FF3300"/>
                </a:solidFill>
                <a:latin typeface="Arial" panose="020B0604020202020204" pitchFamily="34" charset="0"/>
                <a:ea typeface="新細明體" panose="02020500000000000000" pitchFamily="18" charset="-120"/>
              </a:defRPr>
            </a:lvl3pPr>
            <a:lvl4pPr marL="1600200" indent="-228600" eaLnBrk="0" hangingPunct="0">
              <a:defRPr kumimoji="1" sz="2400" b="1">
                <a:solidFill>
                  <a:srgbClr val="FF3300"/>
                </a:solidFill>
                <a:latin typeface="Arial" panose="020B0604020202020204" pitchFamily="34" charset="0"/>
                <a:ea typeface="新細明體" panose="02020500000000000000" pitchFamily="18" charset="-120"/>
              </a:defRPr>
            </a:lvl4pPr>
            <a:lvl5pPr marL="2057400" indent="-228600" eaLnBrk="0" hangingPunct="0">
              <a:defRPr kumimoji="1" sz="2400" b="1">
                <a:solidFill>
                  <a:srgbClr val="FF3300"/>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2400" b="1">
                <a:solidFill>
                  <a:srgbClr val="FF3300"/>
                </a:solidFill>
                <a:latin typeface="Arial" panose="020B0604020202020204" pitchFamily="34" charset="0"/>
                <a:ea typeface="新細明體" panose="02020500000000000000" pitchFamily="18" charset="-120"/>
              </a:defRPr>
            </a:lvl9pPr>
          </a:lstStyle>
          <a:p>
            <a:pPr marL="719138" indent="-719138" eaLnBrk="1" hangingPunct="1">
              <a:lnSpc>
                <a:spcPct val="90000"/>
              </a:lnSpc>
              <a:spcBef>
                <a:spcPct val="20000"/>
              </a:spcBef>
              <a:buClr>
                <a:srgbClr val="FF3300"/>
              </a:buClr>
              <a:buFont typeface="Wingdings" pitchFamily="2" charset="2"/>
              <a:buChar char="ü"/>
            </a:pPr>
            <a:r>
              <a:rPr lang="en-US" altLang="zh-TW" sz="3200" b="0" dirty="0">
                <a:solidFill>
                  <a:schemeClr val="tx1"/>
                </a:solidFill>
                <a:effectLst>
                  <a:outerShdw blurRad="38100" dist="38100" dir="2700000" algn="tl">
                    <a:srgbClr val="C0C0C0"/>
                  </a:outerShdw>
                </a:effectLst>
                <a:latin typeface="+mj-lt"/>
                <a:ea typeface="標楷體" pitchFamily="65" charset="-120"/>
              </a:rPr>
              <a:t>For FCC structure with lattice constant a, each atom will have a coordination number 12, and each atom on the surface {100} has 4 broken bonds, on {110} 5 broken bonds and on {111} 3 broken bonds. Therefore,</a:t>
            </a:r>
          </a:p>
          <a:p>
            <a:pPr marL="0" indent="0" algn="ctr" eaLnBrk="1" hangingPunct="1">
              <a:lnSpc>
                <a:spcPct val="90000"/>
              </a:lnSpc>
              <a:spcBef>
                <a:spcPct val="20000"/>
              </a:spcBef>
              <a:buClr>
                <a:srgbClr val="FF3300"/>
              </a:buClr>
            </a:pPr>
            <a:r>
              <a:rPr lang="en-US" altLang="zh-TW" sz="4000" b="0" dirty="0">
                <a:solidFill>
                  <a:schemeClr val="tx1"/>
                </a:solidFill>
                <a:effectLst>
                  <a:outerShdw blurRad="38100" dist="38100" dir="2700000" algn="tl">
                    <a:srgbClr val="C0C0C0"/>
                  </a:outerShdw>
                </a:effectLst>
                <a:latin typeface="Symbol" pitchFamily="2" charset="2"/>
                <a:ea typeface="標楷體" pitchFamily="65" charset="-120"/>
              </a:rPr>
              <a:t>g</a:t>
            </a:r>
            <a:r>
              <a:rPr lang="en-US" altLang="zh-TW" sz="3200" b="0" dirty="0">
                <a:solidFill>
                  <a:schemeClr val="tx1"/>
                </a:solidFill>
                <a:effectLst>
                  <a:outerShdw blurRad="38100" dist="38100" dir="2700000" algn="tl">
                    <a:srgbClr val="C0C0C0"/>
                  </a:outerShdw>
                </a:effectLst>
                <a:ea typeface="標楷體" pitchFamily="65" charset="-120"/>
              </a:rPr>
              <a:t> = </a:t>
            </a:r>
            <a:r>
              <a:rPr lang="en-US" altLang="zh-TW" sz="3200" b="0" dirty="0" err="1">
                <a:solidFill>
                  <a:schemeClr val="tx1"/>
                </a:solidFill>
                <a:effectLst>
                  <a:outerShdw blurRad="38100" dist="38100" dir="2700000" algn="tl">
                    <a:srgbClr val="C0C0C0"/>
                  </a:outerShdw>
                </a:effectLst>
                <a:ea typeface="標楷體" pitchFamily="65" charset="-120"/>
              </a:rPr>
              <a:t>N</a:t>
            </a:r>
            <a:r>
              <a:rPr lang="en-US" altLang="zh-TW" sz="3200" b="0" baseline="-25000" dirty="0" err="1">
                <a:solidFill>
                  <a:schemeClr val="tx1"/>
                </a:solidFill>
                <a:effectLst>
                  <a:outerShdw blurRad="38100" dist="38100" dir="2700000" algn="tl">
                    <a:srgbClr val="C0C0C0"/>
                  </a:outerShdw>
                </a:effectLst>
                <a:ea typeface="標楷體" pitchFamily="65" charset="-120"/>
              </a:rPr>
              <a:t>b</a:t>
            </a:r>
            <a:r>
              <a:rPr lang="en-US" altLang="zh-TW" sz="3200" b="0" baseline="-25000" dirty="0">
                <a:solidFill>
                  <a:schemeClr val="tx1"/>
                </a:solidFill>
                <a:effectLst>
                  <a:outerShdw blurRad="38100" dist="38100" dir="2700000" algn="tl">
                    <a:srgbClr val="C0C0C0"/>
                  </a:outerShdw>
                </a:effectLst>
                <a:ea typeface="標楷體" pitchFamily="65" charset="-120"/>
              </a:rPr>
              <a:t> </a:t>
            </a:r>
            <a:r>
              <a:rPr lang="en-US" altLang="zh-TW" sz="3200" b="0" dirty="0" err="1">
                <a:solidFill>
                  <a:schemeClr val="tx1"/>
                </a:solidFill>
                <a:effectLst>
                  <a:outerShdw blurRad="38100" dist="38100" dir="2700000" algn="tl">
                    <a:srgbClr val="C0C0C0"/>
                  </a:outerShdw>
                </a:effectLst>
                <a:ea typeface="標楷體" pitchFamily="65" charset="-120"/>
              </a:rPr>
              <a:t>ε</a:t>
            </a:r>
            <a:r>
              <a:rPr lang="en-US" altLang="zh-TW" sz="3200" b="0" dirty="0">
                <a:solidFill>
                  <a:schemeClr val="tx1"/>
                </a:solidFill>
                <a:effectLst>
                  <a:outerShdw blurRad="38100" dist="38100" dir="2700000" algn="tl">
                    <a:srgbClr val="C0C0C0"/>
                  </a:outerShdw>
                </a:effectLst>
                <a:ea typeface="標楷體" pitchFamily="65" charset="-120"/>
              </a:rPr>
              <a:t> </a:t>
            </a:r>
            <a:r>
              <a:rPr lang="en-US" altLang="zh-TW" sz="3200" b="0" dirty="0" err="1">
                <a:solidFill>
                  <a:schemeClr val="tx1"/>
                </a:solidFill>
                <a:effectLst>
                  <a:outerShdw blurRad="38100" dist="38100" dir="2700000" algn="tl">
                    <a:srgbClr val="C0C0C0"/>
                  </a:outerShdw>
                </a:effectLst>
                <a:ea typeface="標楷體" pitchFamily="65" charset="-120"/>
              </a:rPr>
              <a:t>ρ</a:t>
            </a:r>
            <a:r>
              <a:rPr lang="en-US" altLang="zh-TW" sz="3200" b="0" baseline="-25000" dirty="0" err="1">
                <a:solidFill>
                  <a:schemeClr val="tx1"/>
                </a:solidFill>
                <a:effectLst>
                  <a:outerShdw blurRad="38100" dist="38100" dir="2700000" algn="tl">
                    <a:srgbClr val="C0C0C0"/>
                  </a:outerShdw>
                </a:effectLst>
                <a:ea typeface="標楷體" pitchFamily="65" charset="-120"/>
              </a:rPr>
              <a:t>a</a:t>
            </a:r>
            <a:r>
              <a:rPr lang="en-US" altLang="zh-TW" sz="3200" b="0" dirty="0">
                <a:solidFill>
                  <a:schemeClr val="tx1"/>
                </a:solidFill>
                <a:effectLst>
                  <a:outerShdw blurRad="38100" dist="38100" dir="2700000" algn="tl">
                    <a:srgbClr val="C0C0C0"/>
                  </a:outerShdw>
                </a:effectLst>
                <a:ea typeface="標楷體" pitchFamily="65" charset="-120"/>
              </a:rPr>
              <a:t> /2</a:t>
            </a:r>
          </a:p>
          <a:p>
            <a:pPr marL="457200" indent="-457200" algn="ctr" eaLnBrk="1" hangingPunct="1">
              <a:lnSpc>
                <a:spcPct val="90000"/>
              </a:lnSpc>
              <a:spcBef>
                <a:spcPct val="20000"/>
              </a:spcBef>
              <a:buClr>
                <a:srgbClr val="FF3300"/>
              </a:buClr>
              <a:buFont typeface="Symbol" pitchFamily="2" charset="2"/>
              <a:buChar char="γ"/>
            </a:pPr>
            <a:endParaRPr lang="en-US" altLang="zh-TW" sz="2000" b="0" dirty="0">
              <a:solidFill>
                <a:schemeClr val="tx1"/>
              </a:solidFill>
              <a:effectLst>
                <a:outerShdw blurRad="38100" dist="38100" dir="2700000" algn="tl">
                  <a:srgbClr val="C0C0C0"/>
                </a:outerShdw>
              </a:effectLst>
              <a:latin typeface="+mj-lt"/>
              <a:ea typeface="標楷體" pitchFamily="65" charset="-120"/>
            </a:endParaRPr>
          </a:p>
          <a:p>
            <a:pPr marL="0" indent="0" algn="ctr" eaLnBrk="1" hangingPunct="1">
              <a:lnSpc>
                <a:spcPct val="90000"/>
              </a:lnSpc>
              <a:spcBef>
                <a:spcPct val="20000"/>
              </a:spcBef>
              <a:buClr>
                <a:srgbClr val="FF3300"/>
              </a:buClr>
            </a:pPr>
            <a:r>
              <a:rPr lang="en-US" altLang="zh-TW" sz="3200" b="0" dirty="0" err="1">
                <a:solidFill>
                  <a:schemeClr val="tx1"/>
                </a:solidFill>
                <a:effectLst>
                  <a:outerShdw blurRad="38100" dist="38100" dir="2700000" algn="tl">
                    <a:srgbClr val="C0C0C0"/>
                  </a:outerShdw>
                </a:effectLst>
                <a:latin typeface="+mj-lt"/>
                <a:ea typeface="標楷體" pitchFamily="65" charset="-120"/>
              </a:rPr>
              <a:t>γ</a:t>
            </a:r>
            <a:r>
              <a:rPr lang="en-US" altLang="zh-TW" sz="3200" b="0" baseline="-25000" dirty="0">
                <a:solidFill>
                  <a:schemeClr val="tx1"/>
                </a:solidFill>
                <a:effectLst>
                  <a:outerShdw blurRad="38100" dist="38100" dir="2700000" algn="tl">
                    <a:srgbClr val="C0C0C0"/>
                  </a:outerShdw>
                </a:effectLst>
                <a:latin typeface="+mj-lt"/>
                <a:ea typeface="標楷體" pitchFamily="65" charset="-120"/>
              </a:rPr>
              <a:t>{100}</a:t>
            </a:r>
            <a:r>
              <a:rPr lang="en-US" altLang="zh-TW" sz="3200" b="0" dirty="0">
                <a:solidFill>
                  <a:schemeClr val="tx1"/>
                </a:solidFill>
                <a:effectLst>
                  <a:outerShdw blurRad="38100" dist="38100" dir="2700000" algn="tl">
                    <a:srgbClr val="C0C0C0"/>
                  </a:outerShdw>
                </a:effectLst>
                <a:latin typeface="+mj-lt"/>
                <a:ea typeface="標楷體" pitchFamily="65" charset="-120"/>
              </a:rPr>
              <a:t> = 2/a</a:t>
            </a:r>
            <a:r>
              <a:rPr lang="en-US" altLang="zh-TW" sz="3200" b="0" baseline="30000" dirty="0">
                <a:solidFill>
                  <a:schemeClr val="tx1"/>
                </a:solidFill>
                <a:effectLst>
                  <a:outerShdw blurRad="38100" dist="38100" dir="2700000" algn="tl">
                    <a:srgbClr val="C0C0C0"/>
                  </a:outerShdw>
                </a:effectLst>
                <a:latin typeface="+mj-lt"/>
                <a:ea typeface="標楷體" pitchFamily="65" charset="-120"/>
              </a:rPr>
              <a:t>2</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a:solidFill>
                  <a:schemeClr val="tx1"/>
                </a:solidFill>
                <a:effectLst>
                  <a:outerShdw blurRad="38100" dist="38100" dir="2700000" algn="tl">
                    <a:srgbClr val="C0C0C0"/>
                  </a:outerShdw>
                </a:effectLst>
                <a:latin typeface="+mj-lt"/>
                <a:ea typeface="標楷體" pitchFamily="65" charset="-120"/>
              </a:rPr>
              <a:t>4</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err="1">
                <a:solidFill>
                  <a:schemeClr val="tx1"/>
                </a:solidFill>
                <a:effectLst>
                  <a:outerShdw blurRad="38100" dist="38100" dir="2700000" algn="tl">
                    <a:srgbClr val="C0C0C0"/>
                  </a:outerShdw>
                </a:effectLst>
                <a:latin typeface="+mj-lt"/>
                <a:ea typeface="標楷體" pitchFamily="65" charset="-120"/>
              </a:rPr>
              <a:t>ε</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a:solidFill>
                  <a:schemeClr val="tx1"/>
                </a:solidFill>
                <a:effectLst>
                  <a:outerShdw blurRad="38100" dist="38100" dir="2700000" algn="tl">
                    <a:srgbClr val="C0C0C0"/>
                  </a:outerShdw>
                </a:effectLst>
                <a:latin typeface="+mj-lt"/>
                <a:ea typeface="標楷體" pitchFamily="65" charset="-120"/>
              </a:rPr>
              <a:t>1/2		</a:t>
            </a:r>
          </a:p>
          <a:p>
            <a:pPr marL="0" indent="0" algn="ctr" eaLnBrk="1" hangingPunct="1">
              <a:lnSpc>
                <a:spcPct val="90000"/>
              </a:lnSpc>
              <a:spcBef>
                <a:spcPct val="20000"/>
              </a:spcBef>
              <a:buClr>
                <a:srgbClr val="FF3300"/>
              </a:buClr>
            </a:pPr>
            <a:endParaRPr lang="en-US" altLang="zh-TW" sz="2000" b="0" dirty="0">
              <a:solidFill>
                <a:schemeClr val="tx1"/>
              </a:solidFill>
              <a:effectLst>
                <a:outerShdw blurRad="38100" dist="38100" dir="2700000" algn="tl">
                  <a:srgbClr val="C0C0C0"/>
                </a:outerShdw>
              </a:effectLst>
              <a:latin typeface="+mj-lt"/>
              <a:ea typeface="標楷體" pitchFamily="65" charset="-120"/>
            </a:endParaRPr>
          </a:p>
          <a:p>
            <a:pPr marL="0" indent="0" algn="ctr" eaLnBrk="1" hangingPunct="1">
              <a:lnSpc>
                <a:spcPct val="90000"/>
              </a:lnSpc>
              <a:spcBef>
                <a:spcPct val="20000"/>
              </a:spcBef>
              <a:buClr>
                <a:srgbClr val="FF3300"/>
              </a:buClr>
            </a:pPr>
            <a:r>
              <a:rPr lang="en-US" altLang="zh-TW" sz="3200" b="0" dirty="0" err="1">
                <a:solidFill>
                  <a:schemeClr val="tx1"/>
                </a:solidFill>
                <a:effectLst>
                  <a:outerShdw blurRad="38100" dist="38100" dir="2700000" algn="tl">
                    <a:srgbClr val="C0C0C0"/>
                  </a:outerShdw>
                </a:effectLst>
                <a:latin typeface="+mj-lt"/>
                <a:ea typeface="標楷體" pitchFamily="65" charset="-120"/>
              </a:rPr>
              <a:t>γ</a:t>
            </a:r>
            <a:r>
              <a:rPr lang="en-US" altLang="zh-TW" sz="3200" b="0" baseline="-25000" dirty="0">
                <a:solidFill>
                  <a:schemeClr val="tx1"/>
                </a:solidFill>
                <a:effectLst>
                  <a:outerShdw blurRad="38100" dist="38100" dir="2700000" algn="tl">
                    <a:srgbClr val="C0C0C0"/>
                  </a:outerShdw>
                </a:effectLst>
                <a:latin typeface="+mj-lt"/>
                <a:ea typeface="標楷體" pitchFamily="65" charset="-120"/>
              </a:rPr>
              <a:t>{110}</a:t>
            </a:r>
            <a:r>
              <a:rPr lang="en-US" altLang="zh-TW" sz="3200" b="0" dirty="0">
                <a:solidFill>
                  <a:schemeClr val="tx1"/>
                </a:solidFill>
                <a:effectLst>
                  <a:outerShdw blurRad="38100" dist="38100" dir="2700000" algn="tl">
                    <a:srgbClr val="C0C0C0"/>
                  </a:outerShdw>
                </a:effectLst>
                <a:latin typeface="+mj-lt"/>
                <a:ea typeface="標楷體" pitchFamily="65" charset="-120"/>
              </a:rPr>
              <a:t> = 2/2</a:t>
            </a:r>
            <a:r>
              <a:rPr lang="en-US" altLang="zh-TW" sz="3200" b="0" baseline="30000" dirty="0">
                <a:solidFill>
                  <a:schemeClr val="tx1"/>
                </a:solidFill>
                <a:effectLst>
                  <a:outerShdw blurRad="38100" dist="38100" dir="2700000" algn="tl">
                    <a:srgbClr val="C0C0C0"/>
                  </a:outerShdw>
                </a:effectLst>
                <a:latin typeface="+mj-lt"/>
                <a:ea typeface="標楷體" pitchFamily="65" charset="-120"/>
              </a:rPr>
              <a:t>0.5</a:t>
            </a:r>
            <a:r>
              <a:rPr lang="en-US" altLang="zh-TW" sz="3200" b="0" dirty="0">
                <a:solidFill>
                  <a:schemeClr val="tx1"/>
                </a:solidFill>
                <a:effectLst>
                  <a:outerShdw blurRad="38100" dist="38100" dir="2700000" algn="tl">
                    <a:srgbClr val="C0C0C0"/>
                  </a:outerShdw>
                </a:effectLst>
                <a:latin typeface="+mj-lt"/>
                <a:ea typeface="標楷體" pitchFamily="65" charset="-120"/>
              </a:rPr>
              <a:t>a</a:t>
            </a:r>
            <a:r>
              <a:rPr lang="en-US" altLang="zh-TW" sz="3200" b="0" baseline="30000" dirty="0">
                <a:solidFill>
                  <a:schemeClr val="tx1"/>
                </a:solidFill>
                <a:effectLst>
                  <a:outerShdw blurRad="38100" dist="38100" dir="2700000" algn="tl">
                    <a:srgbClr val="C0C0C0"/>
                  </a:outerShdw>
                </a:effectLst>
                <a:latin typeface="+mj-lt"/>
                <a:ea typeface="標楷體" pitchFamily="65" charset="-120"/>
              </a:rPr>
              <a:t>2</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a:solidFill>
                  <a:schemeClr val="tx1"/>
                </a:solidFill>
                <a:effectLst>
                  <a:outerShdw blurRad="38100" dist="38100" dir="2700000" algn="tl">
                    <a:srgbClr val="C0C0C0"/>
                  </a:outerShdw>
                </a:effectLst>
                <a:latin typeface="+mj-lt"/>
                <a:ea typeface="標楷體" pitchFamily="65" charset="-120"/>
              </a:rPr>
              <a:t>5</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err="1">
                <a:solidFill>
                  <a:schemeClr val="tx1"/>
                </a:solidFill>
                <a:effectLst>
                  <a:outerShdw blurRad="38100" dist="38100" dir="2700000" algn="tl">
                    <a:srgbClr val="C0C0C0"/>
                  </a:outerShdw>
                </a:effectLst>
                <a:latin typeface="+mj-lt"/>
                <a:ea typeface="標楷體" pitchFamily="65" charset="-120"/>
              </a:rPr>
              <a:t>ε</a:t>
            </a:r>
            <a:r>
              <a:rPr lang="zh-TW" altLang="en-US" sz="3200" b="0" dirty="0">
                <a:solidFill>
                  <a:schemeClr val="tx1"/>
                </a:solidFill>
                <a:effectLst>
                  <a:outerShdw blurRad="38100" dist="38100" dir="2700000" algn="tl">
                    <a:srgbClr val="C0C0C0"/>
                  </a:outerShdw>
                </a:effectLst>
                <a:latin typeface="+mj-lt"/>
                <a:ea typeface="標楷體" pitchFamily="65" charset="-120"/>
              </a:rPr>
              <a:t>．</a:t>
            </a:r>
            <a:r>
              <a:rPr lang="en-US" altLang="zh-TW" sz="3200" b="0" dirty="0">
                <a:solidFill>
                  <a:schemeClr val="tx1"/>
                </a:solidFill>
                <a:effectLst>
                  <a:outerShdw blurRad="38100" dist="38100" dir="2700000" algn="tl">
                    <a:srgbClr val="C0C0C0"/>
                  </a:outerShdw>
                </a:effectLst>
                <a:latin typeface="+mj-lt"/>
                <a:ea typeface="標楷體" pitchFamily="65" charset="-120"/>
              </a:rPr>
              <a:t>1/2</a:t>
            </a:r>
          </a:p>
          <a:p>
            <a:pPr marL="0" indent="0" algn="ctr" eaLnBrk="1" hangingPunct="1">
              <a:lnSpc>
                <a:spcPct val="90000"/>
              </a:lnSpc>
              <a:spcBef>
                <a:spcPct val="20000"/>
              </a:spcBef>
              <a:buClr>
                <a:srgbClr val="FF3300"/>
              </a:buClr>
            </a:pPr>
            <a:endParaRPr lang="en-US" altLang="zh-TW" sz="2000" b="0" dirty="0">
              <a:solidFill>
                <a:schemeClr val="tx1"/>
              </a:solidFill>
              <a:effectLst>
                <a:outerShdw blurRad="38100" dist="38100" dir="2700000" algn="tl">
                  <a:srgbClr val="C0C0C0"/>
                </a:outerShdw>
              </a:effectLst>
              <a:latin typeface="+mj-lt"/>
              <a:ea typeface="標楷體" pitchFamily="65" charset="-120"/>
            </a:endParaRPr>
          </a:p>
          <a:p>
            <a:pPr marL="0" indent="0" algn="ctr" eaLnBrk="1" hangingPunct="1">
              <a:lnSpc>
                <a:spcPct val="90000"/>
              </a:lnSpc>
              <a:spcBef>
                <a:spcPct val="20000"/>
              </a:spcBef>
              <a:buClr>
                <a:srgbClr val="FF3300"/>
              </a:buClr>
            </a:pPr>
            <a:r>
              <a:rPr lang="en-US" altLang="zh-TW" sz="3200" b="0" dirty="0" err="1">
                <a:solidFill>
                  <a:schemeClr val="tx1"/>
                </a:solidFill>
                <a:effectLst>
                  <a:outerShdw blurRad="38100" dist="38100" dir="2700000" algn="tl">
                    <a:srgbClr val="C0C0C0"/>
                  </a:outerShdw>
                </a:effectLst>
                <a:latin typeface="+mj-lt"/>
                <a:ea typeface="標楷體" pitchFamily="65" charset="-120"/>
              </a:rPr>
              <a:t>γ</a:t>
            </a:r>
            <a:r>
              <a:rPr lang="en-US" altLang="zh-TW" sz="3200" b="0" baseline="-25000" dirty="0">
                <a:solidFill>
                  <a:schemeClr val="tx1"/>
                </a:solidFill>
                <a:effectLst>
                  <a:outerShdw blurRad="38100" dist="38100" dir="2700000" algn="tl">
                    <a:srgbClr val="C0C0C0"/>
                  </a:outerShdw>
                </a:effectLst>
                <a:latin typeface="+mj-lt"/>
                <a:ea typeface="標楷體" pitchFamily="65" charset="-120"/>
              </a:rPr>
              <a:t>{111}</a:t>
            </a:r>
            <a:r>
              <a:rPr lang="en-US" altLang="zh-TW" sz="3200" b="0" dirty="0">
                <a:solidFill>
                  <a:schemeClr val="tx1"/>
                </a:solidFill>
                <a:effectLst>
                  <a:outerShdw blurRad="38100" dist="38100" dir="2700000" algn="tl">
                    <a:srgbClr val="C0C0C0"/>
                  </a:outerShdw>
                </a:effectLst>
                <a:latin typeface="+mj-lt"/>
                <a:ea typeface="標楷體" pitchFamily="65" charset="-120"/>
              </a:rPr>
              <a:t> = 2/3</a:t>
            </a:r>
            <a:r>
              <a:rPr lang="en-US" altLang="zh-TW" sz="3200" b="0" baseline="30000" dirty="0">
                <a:solidFill>
                  <a:schemeClr val="tx1"/>
                </a:solidFill>
                <a:effectLst>
                  <a:outerShdw blurRad="38100" dist="38100" dir="2700000" algn="tl">
                    <a:srgbClr val="C0C0C0"/>
                  </a:outerShdw>
                </a:effectLst>
                <a:latin typeface="+mj-lt"/>
                <a:ea typeface="標楷體" pitchFamily="65" charset="-120"/>
              </a:rPr>
              <a:t>0.5</a:t>
            </a:r>
            <a:r>
              <a:rPr lang="en-US" altLang="zh-TW" sz="3200" b="0" dirty="0">
                <a:solidFill>
                  <a:schemeClr val="tx1"/>
                </a:solidFill>
                <a:effectLst>
                  <a:outerShdw blurRad="38100" dist="38100" dir="2700000" algn="tl">
                    <a:srgbClr val="C0C0C0"/>
                  </a:outerShdw>
                </a:effectLst>
                <a:latin typeface="+mj-lt"/>
                <a:ea typeface="標楷體" pitchFamily="65" charset="-120"/>
              </a:rPr>
              <a:t>εa</a:t>
            </a:r>
            <a:r>
              <a:rPr lang="en-US" altLang="zh-TW" sz="3200" b="0" baseline="30000" dirty="0">
                <a:solidFill>
                  <a:schemeClr val="tx1"/>
                </a:solidFill>
                <a:effectLst>
                  <a:outerShdw blurRad="38100" dist="38100" dir="2700000" algn="tl">
                    <a:srgbClr val="C0C0C0"/>
                  </a:outerShdw>
                </a:effectLst>
                <a:latin typeface="+mj-lt"/>
                <a:ea typeface="標楷體" pitchFamily="65" charset="-120"/>
              </a:rPr>
              <a:t>2 </a:t>
            </a:r>
            <a:endParaRPr lang="en-US" altLang="zh-TW" sz="3200" b="0" dirty="0">
              <a:solidFill>
                <a:schemeClr val="tx1"/>
              </a:solidFill>
              <a:effectLst>
                <a:outerShdw blurRad="38100" dist="38100" dir="2700000" algn="tl">
                  <a:srgbClr val="C0C0C0"/>
                </a:outerShdw>
              </a:effectLst>
              <a:latin typeface="+mj-lt"/>
              <a:ea typeface="標楷體" pitchFamily="65" charset="-120"/>
            </a:endParaRPr>
          </a:p>
          <a:p>
            <a:pPr eaLnBrk="1" hangingPunct="1">
              <a:lnSpc>
                <a:spcPct val="90000"/>
              </a:lnSpc>
              <a:spcBef>
                <a:spcPct val="20000"/>
              </a:spcBef>
              <a:buClr>
                <a:srgbClr val="FF3300"/>
              </a:buClr>
              <a:buFont typeface="Wingdings" pitchFamily="2" charset="2"/>
              <a:buChar char="ü"/>
            </a:pPr>
            <a:endParaRPr lang="en-US" altLang="zh-TW" sz="3200" b="0" baseline="30000" dirty="0">
              <a:solidFill>
                <a:schemeClr val="tx1"/>
              </a:solidFill>
              <a:effectLst>
                <a:outerShdw blurRad="38100" dist="38100" dir="2700000" algn="tl">
                  <a:srgbClr val="C0C0C0"/>
                </a:outerShdw>
              </a:effectLst>
              <a:latin typeface="+mj-lt"/>
              <a:ea typeface="標楷體" pitchFamily="65" charset="-120"/>
            </a:endParaRPr>
          </a:p>
          <a:p>
            <a:pPr eaLnBrk="1" hangingPunct="1">
              <a:lnSpc>
                <a:spcPct val="90000"/>
              </a:lnSpc>
              <a:spcBef>
                <a:spcPct val="20000"/>
              </a:spcBef>
              <a:buClr>
                <a:srgbClr val="FF3300"/>
              </a:buClr>
              <a:buFont typeface="Wingdings" pitchFamily="2" charset="2"/>
              <a:buChar char="ü"/>
            </a:pPr>
            <a:endParaRPr lang="en-US" altLang="zh-TW" sz="3200" b="0" baseline="30000" dirty="0">
              <a:solidFill>
                <a:schemeClr val="tx1"/>
              </a:solidFill>
              <a:effectLst>
                <a:outerShdw blurRad="38100" dist="38100" dir="2700000" algn="tl">
                  <a:srgbClr val="C0C0C0"/>
                </a:outerShdw>
              </a:effectLst>
              <a:latin typeface="+mj-lt"/>
              <a:ea typeface="標楷體" pitchFamily="65" charset="-120"/>
            </a:endParaRPr>
          </a:p>
          <a:p>
            <a:pPr eaLnBrk="1" hangingPunct="1">
              <a:lnSpc>
                <a:spcPct val="90000"/>
              </a:lnSpc>
              <a:spcBef>
                <a:spcPct val="20000"/>
              </a:spcBef>
              <a:buClr>
                <a:srgbClr val="FF3300"/>
              </a:buClr>
              <a:buFont typeface="Wingdings" pitchFamily="2" charset="2"/>
              <a:buChar char="ü"/>
            </a:pPr>
            <a:endParaRPr lang="en-US" altLang="zh-TW" sz="3200" b="0" dirty="0">
              <a:solidFill>
                <a:schemeClr val="tx1"/>
              </a:solidFill>
              <a:effectLst>
                <a:outerShdw blurRad="38100" dist="38100" dir="2700000" algn="tl">
                  <a:srgbClr val="C0C0C0"/>
                </a:outerShdw>
              </a:effectLst>
              <a:latin typeface="+mj-lt"/>
              <a:ea typeface="標楷體" pitchFamily="65" charset="-120"/>
            </a:endParaRPr>
          </a:p>
        </p:txBody>
      </p:sp>
      <p:sp>
        <p:nvSpPr>
          <p:cNvPr id="3" name="TextBox 2">
            <a:extLst>
              <a:ext uri="{FF2B5EF4-FFF2-40B4-BE49-F238E27FC236}">
                <a16:creationId xmlns:a16="http://schemas.microsoft.com/office/drawing/2014/main" id="{42E07D81-8DFD-8C49-8DB0-619F811601A6}"/>
              </a:ext>
            </a:extLst>
          </p:cNvPr>
          <p:cNvSpPr txBox="1"/>
          <p:nvPr/>
        </p:nvSpPr>
        <p:spPr>
          <a:xfrm>
            <a:off x="9833008" y="3244334"/>
            <a:ext cx="1321196" cy="2893100"/>
          </a:xfrm>
          <a:prstGeom prst="rect">
            <a:avLst/>
          </a:prstGeom>
          <a:noFill/>
        </p:spPr>
        <p:txBody>
          <a:bodyPr wrap="none" rtlCol="0">
            <a:spAutoFit/>
          </a:bodyPr>
          <a:lstStyle/>
          <a:p>
            <a:r>
              <a:rPr lang="en-US" sz="2000" dirty="0"/>
              <a:t>If  a=1, </a:t>
            </a:r>
            <a:r>
              <a:rPr lang="en-US" altLang="zh-TW" sz="2000" dirty="0" err="1">
                <a:effectLst>
                  <a:outerShdw blurRad="38100" dist="38100" dir="2700000" algn="tl">
                    <a:srgbClr val="C0C0C0"/>
                  </a:outerShdw>
                </a:effectLst>
                <a:ea typeface="標楷體" pitchFamily="65" charset="-120"/>
              </a:rPr>
              <a:t>ε</a:t>
            </a:r>
            <a:r>
              <a:rPr lang="en-US" altLang="zh-TW" sz="2000" dirty="0">
                <a:effectLst>
                  <a:outerShdw blurRad="38100" dist="38100" dir="2700000" algn="tl">
                    <a:srgbClr val="C0C0C0"/>
                  </a:outerShdw>
                </a:effectLst>
                <a:ea typeface="標楷體" pitchFamily="65" charset="-120"/>
              </a:rPr>
              <a:t>=1</a:t>
            </a:r>
          </a:p>
          <a:p>
            <a:endParaRPr lang="en-US" dirty="0">
              <a:effectLst>
                <a:outerShdw blurRad="38100" dist="38100" dir="2700000" algn="tl">
                  <a:srgbClr val="C0C0C0"/>
                </a:outerShdw>
              </a:effectLst>
              <a:ea typeface="標楷體" pitchFamily="65" charset="-120"/>
            </a:endParaRPr>
          </a:p>
          <a:p>
            <a:r>
              <a:rPr lang="en-US" altLang="zh-TW" dirty="0" err="1">
                <a:effectLst>
                  <a:outerShdw blurRad="38100" dist="38100" dir="2700000" algn="tl">
                    <a:srgbClr val="C0C0C0"/>
                  </a:outerShdw>
                </a:effectLst>
                <a:ea typeface="標楷體" pitchFamily="65" charset="-120"/>
              </a:rPr>
              <a:t>γ</a:t>
            </a:r>
            <a:r>
              <a:rPr lang="en-US" altLang="zh-TW" baseline="-25000" dirty="0">
                <a:effectLst>
                  <a:outerShdw blurRad="38100" dist="38100" dir="2700000" algn="tl">
                    <a:srgbClr val="C0C0C0"/>
                  </a:outerShdw>
                </a:effectLst>
                <a:ea typeface="標楷體" pitchFamily="65" charset="-120"/>
              </a:rPr>
              <a:t>{100}</a:t>
            </a:r>
            <a:r>
              <a:rPr lang="en-US" altLang="zh-TW" dirty="0">
                <a:effectLst>
                  <a:outerShdw blurRad="38100" dist="38100" dir="2700000" algn="tl">
                    <a:srgbClr val="C0C0C0"/>
                  </a:outerShdw>
                </a:effectLst>
                <a:ea typeface="標楷體" pitchFamily="65" charset="-120"/>
              </a:rPr>
              <a:t> = 4</a:t>
            </a:r>
          </a:p>
          <a:p>
            <a:endParaRPr lang="en-US" dirty="0">
              <a:effectLst>
                <a:outerShdw blurRad="38100" dist="38100" dir="2700000" algn="tl">
                  <a:srgbClr val="C0C0C0"/>
                </a:outerShdw>
              </a:effectLst>
              <a:ea typeface="標楷體" pitchFamily="65" charset="-120"/>
            </a:endParaRPr>
          </a:p>
          <a:p>
            <a:endParaRPr lang="en-US" dirty="0">
              <a:effectLst>
                <a:outerShdw blurRad="38100" dist="38100" dir="2700000" algn="tl">
                  <a:srgbClr val="C0C0C0"/>
                </a:outerShdw>
              </a:effectLst>
              <a:ea typeface="標楷體" pitchFamily="65" charset="-120"/>
            </a:endParaRPr>
          </a:p>
          <a:p>
            <a:r>
              <a:rPr lang="en-US" altLang="zh-TW" dirty="0" err="1">
                <a:effectLst>
                  <a:outerShdw blurRad="38100" dist="38100" dir="2700000" algn="tl">
                    <a:srgbClr val="C0C0C0"/>
                  </a:outerShdw>
                </a:effectLst>
                <a:ea typeface="標楷體" pitchFamily="65" charset="-120"/>
              </a:rPr>
              <a:t>γ</a:t>
            </a:r>
            <a:r>
              <a:rPr lang="en-US" altLang="zh-TW" baseline="-25000" dirty="0">
                <a:effectLst>
                  <a:outerShdw blurRad="38100" dist="38100" dir="2700000" algn="tl">
                    <a:srgbClr val="C0C0C0"/>
                  </a:outerShdw>
                </a:effectLst>
                <a:ea typeface="標楷體" pitchFamily="65" charset="-120"/>
              </a:rPr>
              <a:t>{110}</a:t>
            </a:r>
            <a:r>
              <a:rPr lang="en-US" altLang="zh-TW" dirty="0">
                <a:effectLst>
                  <a:outerShdw blurRad="38100" dist="38100" dir="2700000" algn="tl">
                    <a:srgbClr val="C0C0C0"/>
                  </a:outerShdw>
                </a:effectLst>
                <a:ea typeface="標楷體" pitchFamily="65" charset="-120"/>
              </a:rPr>
              <a:t> = 3.52</a:t>
            </a:r>
          </a:p>
          <a:p>
            <a:endParaRPr lang="en-US" dirty="0">
              <a:effectLst>
                <a:outerShdw blurRad="38100" dist="38100" dir="2700000" algn="tl">
                  <a:srgbClr val="C0C0C0"/>
                </a:outerShdw>
              </a:effectLst>
              <a:ea typeface="標楷體" pitchFamily="65" charset="-120"/>
            </a:endParaRPr>
          </a:p>
          <a:p>
            <a:endParaRPr lang="en-US" dirty="0">
              <a:effectLst>
                <a:outerShdw blurRad="38100" dist="38100" dir="2700000" algn="tl">
                  <a:srgbClr val="C0C0C0"/>
                </a:outerShdw>
              </a:effectLst>
              <a:ea typeface="標楷體" pitchFamily="65" charset="-120"/>
            </a:endParaRPr>
          </a:p>
          <a:p>
            <a:endParaRPr lang="en-US" dirty="0">
              <a:effectLst>
                <a:outerShdw blurRad="38100" dist="38100" dir="2700000" algn="tl">
                  <a:srgbClr val="C0C0C0"/>
                </a:outerShdw>
              </a:effectLst>
              <a:ea typeface="標楷體" pitchFamily="65" charset="-120"/>
            </a:endParaRPr>
          </a:p>
          <a:p>
            <a:r>
              <a:rPr lang="en-US" dirty="0"/>
              <a:t> </a:t>
            </a:r>
            <a:r>
              <a:rPr lang="en-US" altLang="zh-TW" dirty="0" err="1">
                <a:effectLst>
                  <a:outerShdw blurRad="38100" dist="38100" dir="2700000" algn="tl">
                    <a:srgbClr val="C0C0C0"/>
                  </a:outerShdw>
                </a:effectLst>
                <a:ea typeface="標楷體" pitchFamily="65" charset="-120"/>
              </a:rPr>
              <a:t>γ</a:t>
            </a:r>
            <a:r>
              <a:rPr lang="en-US" altLang="zh-TW" baseline="-25000" dirty="0">
                <a:effectLst>
                  <a:outerShdw blurRad="38100" dist="38100" dir="2700000" algn="tl">
                    <a:srgbClr val="C0C0C0"/>
                  </a:outerShdw>
                </a:effectLst>
                <a:ea typeface="標楷體" pitchFamily="65" charset="-120"/>
              </a:rPr>
              <a:t>{111}</a:t>
            </a:r>
            <a:r>
              <a:rPr lang="en-US" altLang="zh-TW" dirty="0">
                <a:effectLst>
                  <a:outerShdw blurRad="38100" dist="38100" dir="2700000" algn="tl">
                    <a:srgbClr val="C0C0C0"/>
                  </a:outerShdw>
                </a:effectLst>
                <a:ea typeface="標楷體" pitchFamily="65" charset="-120"/>
              </a:rPr>
              <a:t> = 1.16</a:t>
            </a:r>
            <a:endParaRPr lang="en-US" dirty="0"/>
          </a:p>
        </p:txBody>
      </p:sp>
      <p:sp>
        <p:nvSpPr>
          <p:cNvPr id="5" name="Date Placeholder 4">
            <a:extLst>
              <a:ext uri="{FF2B5EF4-FFF2-40B4-BE49-F238E27FC236}">
                <a16:creationId xmlns:a16="http://schemas.microsoft.com/office/drawing/2014/main" id="{ACFB33E2-4E47-014A-BA01-5398B48B3BB8}"/>
              </a:ext>
            </a:extLst>
          </p:cNvPr>
          <p:cNvSpPr>
            <a:spLocks noGrp="1"/>
          </p:cNvSpPr>
          <p:nvPr>
            <p:ph type="dt" sz="half" idx="10"/>
          </p:nvPr>
        </p:nvSpPr>
        <p:spPr/>
        <p:txBody>
          <a:bodyPr/>
          <a:lstStyle/>
          <a:p>
            <a:fld id="{882B2947-C0BB-BC42-90D5-3442ED531C86}" type="datetime1">
              <a:rPr lang="en-US" smtClean="0"/>
              <a:t>2/24/20</a:t>
            </a:fld>
            <a:endParaRPr lang="en-US"/>
          </a:p>
        </p:txBody>
      </p:sp>
    </p:spTree>
    <p:extLst>
      <p:ext uri="{BB962C8B-B14F-4D97-AF65-F5344CB8AC3E}">
        <p14:creationId xmlns:p14="http://schemas.microsoft.com/office/powerpoint/2010/main" val="2449506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5514</TotalTime>
  <Words>3786</Words>
  <Application>Microsoft Macintosh PowerPoint</Application>
  <PresentationFormat>Widescreen</PresentationFormat>
  <Paragraphs>407</Paragraphs>
  <Slides>62</Slides>
  <Notes>4</Notes>
  <HiddenSlides>10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81" baseType="lpstr">
      <vt:lpstr>DotumChe</vt:lpstr>
      <vt:lpstr>ＭＳ Ｐゴシック</vt:lpstr>
      <vt:lpstr>新細明體</vt:lpstr>
      <vt:lpstr>游ゴシック</vt:lpstr>
      <vt:lpstr>Arial</vt:lpstr>
      <vt:lpstr>Book Antiqua</vt:lpstr>
      <vt:lpstr>Calibri</vt:lpstr>
      <vt:lpstr>Calibri Light</vt:lpstr>
      <vt:lpstr>Comic Sans MS</vt:lpstr>
      <vt:lpstr>標楷體</vt:lpstr>
      <vt:lpstr>Garamond</vt:lpstr>
      <vt:lpstr>museo_sans700</vt:lpstr>
      <vt:lpstr>source-sans-pro</vt:lpstr>
      <vt:lpstr>Symbol</vt:lpstr>
      <vt:lpstr>Verdana</vt:lpstr>
      <vt:lpstr>Wingdings</vt:lpstr>
      <vt:lpstr>Wingdings 2</vt:lpstr>
      <vt:lpstr>Office Theme</vt:lpstr>
      <vt:lpstr>方程式</vt:lpstr>
      <vt:lpstr>Surface Energy and Thermodynamic Potentials*</vt:lpstr>
      <vt:lpstr>Question…</vt:lpstr>
      <vt:lpstr>Percentage of surface atoms changes with cluster diameter</vt:lpstr>
      <vt:lpstr>PowerPoint Presentation</vt:lpstr>
      <vt:lpstr>Comments:</vt:lpstr>
      <vt:lpstr>PowerPoint Presentation</vt:lpstr>
      <vt:lpstr>PowerPoint Presentation</vt:lpstr>
      <vt:lpstr>PowerPoint Presentation</vt:lpstr>
      <vt:lpstr>PowerPoint Presentation</vt:lpstr>
      <vt:lpstr>PowerPoint Presentation</vt:lpstr>
      <vt:lpstr>Surface energy reduced by</vt:lpstr>
      <vt:lpstr>Surface energy reduction by surface relaxation</vt:lpstr>
      <vt:lpstr>Surface energy reduction by restructuring</vt:lpstr>
      <vt:lpstr>Surface energy reduction by chemical or physical adsorption</vt:lpstr>
      <vt:lpstr>Surfaces…</vt:lpstr>
      <vt:lpstr>PowerPoint Presentation</vt:lpstr>
      <vt:lpstr>Surfaces Defined</vt:lpstr>
      <vt:lpstr>Heterogeneous Surface Structure</vt:lpstr>
      <vt:lpstr>Real Surfaces Explained</vt:lpstr>
      <vt:lpstr>Surface Structure Database</vt:lpstr>
      <vt:lpstr>Silicon Surface Planes</vt:lpstr>
      <vt:lpstr>Si Surface Reconstruction</vt:lpstr>
      <vt:lpstr>PowerPoint Presentation</vt:lpstr>
      <vt:lpstr>Surface Processes</vt:lpstr>
      <vt:lpstr>Surface Free Energy</vt:lpstr>
      <vt:lpstr>Surface Energetics</vt:lpstr>
      <vt:lpstr>How do Molecules Bond to Surfaces?</vt:lpstr>
      <vt:lpstr>Adsorption / Self Assembly  Processes on Surfaces</vt:lpstr>
      <vt:lpstr>Chemi / Physi - Adsorption</vt:lpstr>
      <vt:lpstr>Forces at Interfaces</vt:lpstr>
      <vt:lpstr>Importance of Interfaces</vt:lpstr>
      <vt:lpstr>Constant current STM image of a GaAs (110) surface</vt:lpstr>
      <vt:lpstr>Defects at Interfaces</vt:lpstr>
      <vt:lpstr>Cohesive / Adhesive Failure at Interfaces</vt:lpstr>
      <vt:lpstr>Cohesive Failure</vt:lpstr>
      <vt:lpstr>Adhesive Failure</vt:lpstr>
      <vt:lpstr>Adhesive Failure (Craze)</vt:lpstr>
      <vt:lpstr>Surface Reactions</vt:lpstr>
      <vt:lpstr>A Typical Surface</vt:lpstr>
      <vt:lpstr>Reduction of surface energy for a nanoparticle:</vt:lpstr>
      <vt:lpstr>PowerPoint Presentation</vt:lpstr>
      <vt:lpstr>PowerPoint Presentation</vt:lpstr>
      <vt:lpstr>Crystal Grown with Nonfacets</vt:lpstr>
      <vt:lpstr>Mechanisms for reduction of overall surface energy</vt:lpstr>
      <vt:lpstr>Thermodynamic potentials</vt:lpstr>
      <vt:lpstr>Review</vt:lpstr>
      <vt:lpstr>Thermodynamic equations</vt:lpstr>
      <vt:lpstr>PowerPoint Presentation</vt:lpstr>
      <vt:lpstr>Chemical Potential and Surface Tension</vt:lpstr>
      <vt:lpstr>Chemical Potential and Surface Tension</vt:lpstr>
      <vt:lpstr>Chemical potential and its effect on vapor pressure</vt:lpstr>
      <vt:lpstr>PowerPoint Presentation</vt:lpstr>
      <vt:lpstr>Ostwald Ripening Phenomenon</vt:lpstr>
      <vt:lpstr>Surface stress and surface energy of Al nanoclusters computed based on DFT calculation. The surface energy/stress-particle radius curves were drawn based on the data presented in ref. 29.</vt:lpstr>
      <vt:lpstr>Paper for Discussion</vt:lpstr>
      <vt:lpstr>Electric potential at the proximity of solid surface</vt:lpstr>
      <vt:lpstr>Interactions between 2 particles : DLVO Theory</vt:lpstr>
      <vt:lpstr>Interactions between 2 particles : DLVO Theory</vt:lpstr>
      <vt:lpstr>Steric stabilization: solvent and polymer</vt:lpstr>
      <vt:lpstr>Steric stabilization: solvent and polymer</vt:lpstr>
      <vt:lpstr>Steric stabilization: solvent and polymer</vt:lpstr>
      <vt:lpstr>Steric stabilization: mixed steric and electric interactions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Jaime Bonilla Ríos</dc:creator>
  <cp:lastModifiedBy>Jaime Bonilla Ríos</cp:lastModifiedBy>
  <cp:revision>78</cp:revision>
  <dcterms:created xsi:type="dcterms:W3CDTF">2019-01-26T06:02:53Z</dcterms:created>
  <dcterms:modified xsi:type="dcterms:W3CDTF">2020-02-24T20:23:39Z</dcterms:modified>
</cp:coreProperties>
</file>